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23" r:id="rId3"/>
    <p:sldId id="326" r:id="rId4"/>
    <p:sldId id="410" r:id="rId5"/>
    <p:sldId id="315" r:id="rId6"/>
    <p:sldId id="407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A5C48-74EA-4BFF-8B0F-4825BF36E2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A06B885-C1EA-47BE-97D2-F01733687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537D61-44F1-4663-AD7B-CFD00E277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91B865-EE0E-48D6-9F25-76304389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A7CE9B-4C20-4B94-AE37-0181E5D4F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12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5BB26E-5ADC-4136-8511-F403C03CE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5545D1-8225-4A39-AE8D-7808994BF5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47B317-293F-49AF-B913-D8A0B1BE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D96367-86C0-4F19-B169-49FAB887F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DE76A5-7805-4E3A-B412-6F3C7DDDA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357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0359A45-F4A0-45D9-A2BF-08E8D192B5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B2BDF69-14F7-4CB8-8954-5F08FCC8DD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CB7215-BD80-4B46-8AB0-2CAAC755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E856D2-E782-4894-B77C-394CEA5E0D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013C8-3B71-45CD-B383-505EB7BE2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913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C43419-D72C-40B2-BB4A-7F1BAFB5F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9EEC82-78C8-4F38-B5A1-41E05E97D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1E515F-403C-46E7-A717-B780DC0D8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D2C1CD-2E03-4081-AAC0-CA974569F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1FB55B-53BD-468F-BFA1-E8617B09B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7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999FE1-B851-460C-8A21-AADA0B2AC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AE1D38-55DB-45F2-AE5D-78036E69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700D17-4D22-4CAF-BF09-AB929CDE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B2ED91-CECD-45F8-BCE2-2FA4E8EC1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C0573F-35A9-4EE9-BE6F-8A2B6B65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00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ECA87F-4904-4159-952F-EACF6F62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3346B21-E930-412A-9027-0068F95DE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B61C170-7210-43B6-9B78-81DBF5930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9CA02F-EE31-45FB-AA3A-CB9171948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EEF8DBC-45B2-4707-93C9-9CDA6BBDC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9EE188-FC27-428A-A73D-BD63BA6E6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666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0BD8E1-AFB9-49B7-A4D4-7D24B7D2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62449CB-889D-436C-A711-3F07EC82FF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C0E8790-1757-423D-B0EA-B4610D193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8D2FF0-9F5D-4DF9-9BD0-12E8062B8A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9BB1D9C-7307-4FE6-816D-883511156E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41602E1-8F58-4D4C-B9A3-80A9183EE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F07157-76D4-43FF-9E8D-6611A12A5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295EAEA-04D1-4198-9285-A6F29036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0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A1B458-3436-4590-B9D7-D725F44E9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C66614-57E1-4D45-84DF-03945D49A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FC2265A8-77AF-4799-9312-583142D1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985D05-7AF1-4C4E-8B6C-F25BC0AB9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61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32742B-F6B7-437D-8EEF-C78973C2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051E971-B94A-41AD-9850-5376C5EEF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C5FAEB-5D17-4C8E-A7B7-B131A6BF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576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00522A-B35A-4E82-8B7C-091BFD4B5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68553C-F6B8-426D-A0A8-C0721489C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D71E6D0-64AB-49F7-A6B6-6476A0C52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BA19848-4AF6-4AA3-B8CF-F2EFFD237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A5CA85-F59C-4A7D-9ECC-EE30369E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8E70F6-02F8-44FF-A634-F9146B33E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92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55C865-1CD8-4E1C-8A10-164CF7E41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7C72667-C45C-440A-8BB0-02387687B1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812901-3649-49DA-82F5-1132938CE3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E24272-FF33-4963-8184-3C51C260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996EC7-C0AF-41EB-9BDF-3DF4BACCB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0933C9-CE96-4591-A9B3-9224A8BB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180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EB466-8D03-40B7-AA92-96A87D8FF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3F8FF9-E9A7-4F5D-9BA2-3741D1B33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7FD66A-C979-4DDA-8D20-A454868EA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D9CE-49E9-4085-8263-ABDE8F4F5154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57F846-8623-422C-B491-A67AE1AB7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9B801-9D81-40DC-90CB-B8D4C69FC0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765B-55C4-45E3-92D6-C4722585EF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065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7606" y="624109"/>
            <a:ext cx="10522423" cy="1624415"/>
          </a:xfrm>
        </p:spPr>
        <p:txBody>
          <a:bodyPr>
            <a:normAutofit/>
          </a:bodyPr>
          <a:lstStyle/>
          <a:p>
            <a:pPr algn="ctr"/>
            <a:b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ОГБПОУ «Костромской торгово-экономический колледж»</a:t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7857" y="2388358"/>
            <a:ext cx="9716755" cy="420351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3200" b="1" dirty="0">
                <a:solidFill>
                  <a:srgbClr val="002060"/>
                </a:solidFill>
              </a:rPr>
              <a:t>Развитие личности студента</a:t>
            </a:r>
          </a:p>
          <a:p>
            <a:endParaRPr lang="ru-RU" sz="32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Включение блока воспитательной работы</a:t>
            </a:r>
            <a:endParaRPr lang="ru-RU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преподавателей экономико-управленческих дисциплин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ru-RU" b="1" dirty="0" err="1">
                <a:solidFill>
                  <a:srgbClr val="002060"/>
                </a:solidFill>
              </a:rPr>
              <a:t>Рагожник</a:t>
            </a:r>
            <a:r>
              <a:rPr lang="ru-RU" b="1" dirty="0">
                <a:solidFill>
                  <a:srgbClr val="002060"/>
                </a:solidFill>
              </a:rPr>
              <a:t> Ф.А., преподаватель</a:t>
            </a:r>
          </a:p>
          <a:p>
            <a:pPr marL="0" indent="0" algn="ctr">
              <a:buNone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43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0812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ФЗ № 304 от 31.07.2020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7459" y="1282890"/>
            <a:ext cx="10207153" cy="5365045"/>
          </a:xfrm>
        </p:spPr>
        <p:txBody>
          <a:bodyPr>
            <a:normAutofit/>
          </a:bodyPr>
          <a:lstStyle/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>
                <a:solidFill>
                  <a:srgbClr val="002060"/>
                </a:solidFill>
              </a:rPr>
              <a:t>В соответствии с положениями ФЗ от 31.07.2020 г. № 304-ФЗ «О внесении изменений в ФЗ «Об образовании в Российской Федерации» по вопросам воспитания обучающихся» основные профессиональные образовательные программы, в том числе образовательные программы среднего профессионального образования  с 1 сентября 2021 года должны включать в себя рабочую программу воспитания и календарный план воспитательной работы, которые разрабатываются на основе </a:t>
            </a:r>
            <a:r>
              <a:rPr lang="ru-RU" sz="2400" b="1" dirty="0">
                <a:solidFill>
                  <a:srgbClr val="C00000"/>
                </a:solidFill>
              </a:rPr>
              <a:t>примерной рабочей </a:t>
            </a:r>
            <a:r>
              <a:rPr lang="ru-RU" sz="2400" b="1" dirty="0">
                <a:solidFill>
                  <a:srgbClr val="002060"/>
                </a:solidFill>
              </a:rPr>
              <a:t>программы воспитания и примерного календарного плана воспитательной работы.</a:t>
            </a:r>
          </a:p>
          <a:p>
            <a:pPr marL="0" indent="0" algn="just">
              <a:buNone/>
            </a:pP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603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8227" y="370704"/>
            <a:ext cx="9626385" cy="98854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Стратегия развития воспитания в Российской Федерации на период до 2025 года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3827" y="1359243"/>
            <a:ext cx="10762735" cy="53381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b="1" dirty="0">
                <a:solidFill>
                  <a:srgbClr val="C00000"/>
                </a:solidFill>
              </a:rPr>
              <a:t>Стратегия развития воспитания в Российской Федерации на период до 2025 года УТВЕРЖДЕНА  распоряжением Правительства  Российской Федерации  от 29 мая 2015 г. № 996-р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Воспитание детей рассматривается как стратегический общенациональный приоритет,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требующий консолидации усилий различных институтов гражданского общества и ведомств на федеральном, региональном и муниципальном уровнях.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C00000"/>
                </a:solidFill>
              </a:rPr>
              <a:t>Основные направления: </a:t>
            </a:r>
            <a:endParaRPr lang="ru-RU" dirty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1. </a:t>
            </a:r>
            <a:r>
              <a:rPr lang="ru-RU" sz="2000" b="1" dirty="0">
                <a:solidFill>
                  <a:srgbClr val="002060"/>
                </a:solidFill>
              </a:rPr>
              <a:t>Поддержка семейного воспитания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2. Развитие воспитания в системе образования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3. Расширение воспитательных возможностей информационных ресурсов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4. Поддержка общественных объединений в сфере воспитания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5. Гражданское воспитание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6. Патриотическое воспитание и формирование российской идентичности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7. Духовное и нравственное воспитание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8. Приобщение детей к культурному наследию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9. Популяризация научных знаний 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10. Физическое воспитание и формирование культуры здоровья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11. Трудовое воспитание и профессиональное самоопределение</a:t>
            </a:r>
          </a:p>
          <a:p>
            <a:pPr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12. Экологическое воспитание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1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62139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Главная цель воспитания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9179" y="1186249"/>
            <a:ext cx="10478530" cy="5523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</a:rPr>
              <a:t>В</a:t>
            </a:r>
            <a:r>
              <a:rPr lang="ru-RU" sz="2400" b="1" i="1" dirty="0">
                <a:solidFill>
                  <a:srgbClr val="002060"/>
                </a:solidFill>
              </a:rPr>
              <a:t>оспитание – есть управление процессом развития личности через создание благоприятных для этого условий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r">
              <a:buNone/>
            </a:pPr>
            <a:r>
              <a:rPr lang="ru-RU" sz="1600" dirty="0">
                <a:solidFill>
                  <a:srgbClr val="C00000"/>
                </a:solidFill>
              </a:rPr>
              <a:t>( Х.Й. </a:t>
            </a:r>
            <a:r>
              <a:rPr lang="ru-RU" sz="1600" dirty="0" err="1">
                <a:solidFill>
                  <a:srgbClr val="C00000"/>
                </a:solidFill>
              </a:rPr>
              <a:t>Лийметс</a:t>
            </a:r>
            <a:r>
              <a:rPr lang="ru-RU" sz="1600" dirty="0">
                <a:solidFill>
                  <a:srgbClr val="C00000"/>
                </a:solidFill>
              </a:rPr>
              <a:t> и Л.И. Новикова)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C00000"/>
                </a:solidFill>
              </a:rPr>
              <a:t>Главная цель воспитания: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- формирование всесторонне и гармонично развитой личности;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- подготовка личности к самостоятельной жизни и деятельности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    в современном обществе, способного разделять и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rgbClr val="002060"/>
                </a:solidFill>
              </a:rPr>
              <a:t>    приумножать ценности общества в будущем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</a:rPr>
              <a:t>Разработчики примерной программы воспитания: Министерство просвещения совместно с ФГБНУ «Институт изучения детства, семьи и воспитания Российской академии образования»   ( Институт воспитания)</a:t>
            </a:r>
          </a:p>
        </p:txBody>
      </p:sp>
    </p:spTree>
    <p:extLst>
      <p:ext uri="{BB962C8B-B14F-4D97-AF65-F5344CB8AC3E}">
        <p14:creationId xmlns:p14="http://schemas.microsoft.com/office/powerpoint/2010/main" val="221720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0220" y="437651"/>
            <a:ext cx="8911687" cy="64255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Качества личности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622" y="939114"/>
            <a:ext cx="11002862" cy="5745891"/>
          </a:xfrm>
        </p:spPr>
        <p:txBody>
          <a:bodyPr>
            <a:no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C00000"/>
                </a:solidFill>
              </a:rPr>
              <a:t>4. Профессиональные качества личности: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вербальность- владение языком, определение значимости понятий и слов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любовь к владению числами - способность выполнять стандартные арифметические действия с максимальной точностью и оперативностью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возможность корректировать цифры, буквы, слова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иметь представление о предметах в 2-3-х измерениях;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умение детализировать объекты и графические изображения;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координация моторная – контроль движения глаз, ног и рук; способность согласовывать их с определенными сигналами;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ловкость – умение манипулировать мелкими предметами;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восприятие цветовых оттенков, возможность различать и сравнивать их;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000" b="1" dirty="0">
                <a:solidFill>
                  <a:srgbClr val="002060"/>
                </a:solidFill>
              </a:rPr>
              <a:t>общий интеллект – способность к обучению, заключающаяся в понимании и принятии изучаемого материала, умении рассуждать и делать правильные выводы.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2000" dirty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36915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534770" y="2033516"/>
            <a:ext cx="6086900" cy="1916271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Благодарю  за внимание !</a:t>
            </a:r>
          </a:p>
        </p:txBody>
      </p:sp>
      <p:pic>
        <p:nvPicPr>
          <p:cNvPr id="6" name="Picture 2" descr="http://im6-tub.yandex.net/i?id=118946832-10-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9669" y="3397867"/>
            <a:ext cx="3200444" cy="216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00024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447</Words>
  <Application>Microsoft Office PowerPoint</Application>
  <PresentationFormat>Широкоэкранный</PresentationFormat>
  <Paragraphs>51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 ОГБПОУ «Костромской торгово-экономический колледж» </vt:lpstr>
      <vt:lpstr>ФЗ № 304 от 31.07.2020</vt:lpstr>
      <vt:lpstr>Стратегия развития воспитания в Российской Федерации на период до 2025 года</vt:lpstr>
      <vt:lpstr>Главная цель воспитания</vt:lpstr>
      <vt:lpstr>Качества личности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Преподаватель</dc:creator>
  <cp:lastModifiedBy>Преподаватель</cp:lastModifiedBy>
  <cp:revision>4</cp:revision>
  <dcterms:created xsi:type="dcterms:W3CDTF">2021-12-13T11:46:53Z</dcterms:created>
  <dcterms:modified xsi:type="dcterms:W3CDTF">2021-12-13T11:52:54Z</dcterms:modified>
</cp:coreProperties>
</file>