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72" r:id="rId13"/>
    <p:sldId id="273" r:id="rId14"/>
    <p:sldId id="265" r:id="rId15"/>
    <p:sldId id="274" r:id="rId16"/>
    <p:sldId id="266" r:id="rId17"/>
    <p:sldId id="267" r:id="rId18"/>
    <p:sldId id="268" r:id="rId19"/>
    <p:sldId id="269" r:id="rId20"/>
    <p:sldId id="270" r:id="rId21"/>
    <p:sldId id="271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18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Баннер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2267744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476256" cy="1800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dirty="0"/>
              <a:t>II </a:t>
            </a:r>
            <a:r>
              <a:rPr lang="ru-RU" sz="1800" dirty="0" smtClean="0"/>
              <a:t>Всероссийская </a:t>
            </a:r>
            <a:r>
              <a:rPr lang="ru-RU" sz="1800" dirty="0"/>
              <a:t>научно- </a:t>
            </a:r>
            <a:r>
              <a:rPr lang="ru-RU" sz="1800" dirty="0" smtClean="0"/>
              <a:t>практическая конференция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«Актуальные вопросы развития инклюзивного профессионального образования: теория и практика»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11-12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2020 года </a:t>
            </a:r>
            <a:endParaRPr lang="ru-RU" sz="1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924" y="1844824"/>
            <a:ext cx="8640960" cy="30243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Тема: </a:t>
            </a:r>
          </a:p>
          <a:p>
            <a:pPr>
              <a:lnSpc>
                <a:spcPct val="110000"/>
              </a:lnSpc>
            </a:pPr>
            <a:r>
              <a:rPr lang="ru-RU" sz="9600" b="1" dirty="0">
                <a:solidFill>
                  <a:srgbClr val="0070C0"/>
                </a:solidFill>
              </a:rPr>
              <a:t>«Проектный подход </a:t>
            </a:r>
            <a:endParaRPr lang="ru-RU" sz="96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9600" b="1" dirty="0" smtClean="0">
                <a:solidFill>
                  <a:srgbClr val="0070C0"/>
                </a:solidFill>
              </a:rPr>
              <a:t>к </a:t>
            </a:r>
            <a:r>
              <a:rPr lang="ru-RU" sz="9600" b="1" dirty="0">
                <a:solidFill>
                  <a:srgbClr val="0070C0"/>
                </a:solidFill>
              </a:rPr>
              <a:t>организации профессиональных проб для</a:t>
            </a:r>
            <a:r>
              <a:rPr lang="ru-RU" sz="9600" b="1" dirty="0">
                <a:solidFill>
                  <a:srgbClr val="0070C0"/>
                </a:solidFill>
              </a:rPr>
              <a:t/>
            </a:r>
            <a:br>
              <a:rPr lang="ru-RU" sz="9600" b="1" dirty="0">
                <a:solidFill>
                  <a:srgbClr val="0070C0"/>
                </a:solidFill>
              </a:rPr>
            </a:br>
            <a:r>
              <a:rPr lang="ru-RU" sz="9600" b="1" dirty="0">
                <a:solidFill>
                  <a:srgbClr val="0070C0"/>
                </a:solidFill>
              </a:rPr>
              <a:t>учащихся с ОВЗ в условиях сетевого взаимодействия РУМЦ со</a:t>
            </a:r>
            <a:r>
              <a:rPr lang="ru-RU" sz="9600" b="1" dirty="0">
                <a:solidFill>
                  <a:srgbClr val="0070C0"/>
                </a:solidFill>
              </a:rPr>
              <a:t/>
            </a:r>
            <a:br>
              <a:rPr lang="ru-RU" sz="9600" b="1" dirty="0">
                <a:solidFill>
                  <a:srgbClr val="0070C0"/>
                </a:solidFill>
              </a:rPr>
            </a:br>
            <a:r>
              <a:rPr lang="ru-RU" sz="9600" b="1" dirty="0">
                <a:solidFill>
                  <a:srgbClr val="0070C0"/>
                </a:solidFill>
              </a:rPr>
              <a:t>специализированными учреждениями общего образования </a:t>
            </a:r>
            <a:r>
              <a:rPr lang="ru-RU" sz="9600" b="1">
                <a:solidFill>
                  <a:srgbClr val="0070C0"/>
                </a:solidFill>
              </a:rPr>
              <a:t>Костромской </a:t>
            </a:r>
            <a:r>
              <a:rPr lang="ru-RU" sz="9600" b="1" smtClean="0">
                <a:solidFill>
                  <a:srgbClr val="0070C0"/>
                </a:solidFill>
              </a:rPr>
              <a:t>области»</a:t>
            </a:r>
          </a:p>
          <a:p>
            <a:pPr algn="r">
              <a:lnSpc>
                <a:spcPct val="110000"/>
              </a:lnSpc>
            </a:pPr>
            <a:r>
              <a:rPr lang="ru-RU" sz="9600" b="1" smtClean="0">
                <a:solidFill>
                  <a:srgbClr val="0070C0"/>
                </a:solidFill>
              </a:rPr>
              <a:t>Шепелева Н.Н.,</a:t>
            </a:r>
          </a:p>
          <a:p>
            <a:pPr algn="r">
              <a:lnSpc>
                <a:spcPct val="110000"/>
              </a:lnSpc>
            </a:pPr>
            <a:r>
              <a:rPr lang="ru-RU" sz="9600" b="1" smtClean="0">
                <a:solidFill>
                  <a:srgbClr val="0070C0"/>
                </a:solidFill>
              </a:rPr>
              <a:t>руководитель РУМЦ</a:t>
            </a:r>
            <a:endParaRPr lang="ru-RU" sz="96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endParaRPr lang="ru-RU" sz="9600" b="1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images.vector-images.com/44/g603_kostroma_obl.gif">
            <a:extLst>
              <a:ext uri="{FF2B5EF4-FFF2-40B4-BE49-F238E27FC236}">
                <a16:creationId xmlns="" xmlns:a16="http://schemas.microsoft.com/office/drawing/2014/main" id="{5D924C4B-339E-4DD3-8927-32A7774C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4" y="241698"/>
            <a:ext cx="2143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10002" r="10146" b="24877"/>
          <a:stretch/>
        </p:blipFill>
        <p:spPr bwMode="auto">
          <a:xfrm>
            <a:off x="1" y="5399986"/>
            <a:ext cx="2339752" cy="14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Ожидаемый результат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В процессе профессиональных проб развивается интерес к конкретной профессиональной деятельности, проверяется готовность к самостоятельному, сознательному и обоснованному выбору профессии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Профессиональные пробы осуществляются в двух направлениях: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подготовительном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в котором выделяется обучающая и диагностическая части;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практическом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включающем задания по трем аспектам—технологическому, ситуативному и функциональному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этап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В ходе подготовительного этапа учащиеся получают информацию о профессиях, психофизиологических и интеллектуальных качествах, необходимых для овладения той или иной профессией, знакомятся с технологией определенных работ, правилами безопасности труда, санитарии и гигиены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Практический этап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Практический этап включает пробы различных уровней сложности: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пробы первого уровня рекомендуются ученикам, которые не имеют практического опыта в конкретной сфере деятельности или у которых есть склонность к исполнительской работе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пробы второго уровня выполняют учащиеся, проявляющие интерес к конкретной сфере профессиональной деятельности, склонные к созидательной работе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профессиональных проб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Учащиеся предварительно знакомятся с условиями пробы и требованиями к ней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Профессиональные пробы выполняются индивидуально и в составе определенной группы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 этом обеспечивается преемственность в выполнении профессиональных проб в урочное и внеурочное время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Выполнение профессиональных проб дополняется экскурсиями, участием школьников в общественно полезном, производительном труде</a:t>
            </a:r>
          </a:p>
          <a:p>
            <a:endParaRPr lang="ru-RU" dirty="0"/>
          </a:p>
        </p:txBody>
      </p:sp>
      <p:pic>
        <p:nvPicPr>
          <p:cNvPr id="1026" name="Picture 2" descr="F:\фото\20181106_14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347864" cy="188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организации практической части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профессиональной пробы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49488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первом этапе совместной работы колледжа и школы для детей с ОВЗ разрабатываются и согласовываются нормативные документы по организации профессиональной пробы на базе колледжа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Второй этап характеризуют встречи с наставниками, где рассматриваются и утверждаются инструктажи по сопровождению работы с детьми, карты-задания для ребят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период третьего этапа осуществляется профессиональная проба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Четвертый этап - самооценка и оценка деятельности ученика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Компоненты профессиональных проб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996952"/>
            <a:ext cx="2592288" cy="144016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Технологический компонент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797152"/>
            <a:ext cx="2592288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Ситуативный компонент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996952"/>
            <a:ext cx="2592288" cy="144016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Функциональный компонент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979712" y="184482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99992" y="2132856"/>
            <a:ext cx="72008" cy="2448272"/>
          </a:xfrm>
          <a:prstGeom prst="straightConnector1">
            <a:avLst/>
          </a:prstGeom>
          <a:ln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12160" y="1844824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Технологический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03244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Технологический компонент характеризует операционную сторону профессии, предполагает овладение учащимися приемами работы с орудиями труда, знаниями о последовательности воздействий на предмет труда с целью получения завершенного изделия</a:t>
            </a:r>
          </a:p>
          <a:p>
            <a:endParaRPr lang="ru-RU" dirty="0"/>
          </a:p>
        </p:txBody>
      </p:sp>
      <p:pic>
        <p:nvPicPr>
          <p:cNvPr id="3074" name="Picture 2" descr="C:\Users\ADMIN\Desktop\ma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525788" cy="1981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392488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Ситуативный компонент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Ситуативный компонент воспроизводит содержательную сторону профессиональной деятельности, определяет предметно-логические действия, входящие в нее. Выполнение этих заданий требует от учащихся определенных мыслительных действий на основе опыта и приобретенных знаний</a:t>
            </a:r>
          </a:p>
          <a:p>
            <a:endParaRPr lang="ru-RU" dirty="0"/>
          </a:p>
        </p:txBody>
      </p:sp>
      <p:pic>
        <p:nvPicPr>
          <p:cNvPr id="4098" name="Picture 2" descr="C:\Users\ADMIN\Desktop\turniket17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27428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680520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Функциональный компонент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514350" indent="-51435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Функциональный компонент отражает динамическую сторону профессиональной деятельности, определяет успешность освоения нормативно одобренного способа деятельности (НОСД) средствами, приемами, внутренними компенсаторными механизмами учащегося</a:t>
            </a:r>
          </a:p>
          <a:p>
            <a:endParaRPr lang="ru-RU" dirty="0"/>
          </a:p>
        </p:txBody>
      </p:sp>
      <p:pic>
        <p:nvPicPr>
          <p:cNvPr id="5122" name="Picture 2" descr="F:\Проект\фото\DSC02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3"/>
            <a:ext cx="2880320" cy="186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	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Проблема подготовки школьников с ОВЗ к жизненному и профессиональному самоопределению в современных социально-экономических условиях становится все более значимой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практического выполнения задания профессиональной пробы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2" y="2996952"/>
            <a:ext cx="1944216" cy="1368152"/>
          </a:xfrm>
          <a:prstGeom prst="ellipse">
            <a:avLst/>
          </a:prstGeom>
          <a:solidFill>
            <a:schemeClr val="accent3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707904" y="2996952"/>
            <a:ext cx="1944216" cy="1368152"/>
          </a:xfrm>
          <a:prstGeom prst="ellipse">
            <a:avLst/>
          </a:prstGeom>
          <a:solidFill>
            <a:schemeClr val="accent3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УСЛОВИЕ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88224" y="2996952"/>
            <a:ext cx="1944216" cy="1368152"/>
          </a:xfrm>
          <a:prstGeom prst="ellipse">
            <a:avLst/>
          </a:prstGeom>
          <a:solidFill>
            <a:schemeClr val="accent3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РЕЗУЛЬТАТ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87824" y="37170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6136" y="37170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Подведение итогов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Профессиональные пробы завершаются подведением итогов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DMIN\Desktop\turniket17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000104" cy="351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</a:rPr>
              <a:t>«Организация профессиональных проб </a:t>
            </a:r>
            <a:r>
              <a:rPr lang="ru-RU" sz="2400" b="1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 smtClean="0">
                <a:solidFill>
                  <a:srgbClr val="0070C0"/>
                </a:solidFill>
              </a:rPr>
              <a:t>детей с ОВЗ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228975" indent="-76200"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857625" indent="-7620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ОГБПОУ «Костромской торгово-экономический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колледж»</a:t>
            </a:r>
          </a:p>
          <a:p>
            <a:pPr marL="3857625" indent="-76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ГКОУ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 «</a:t>
            </a:r>
            <a:r>
              <a:rPr lang="ru-RU" sz="2000" dirty="0" smtClean="0">
                <a:solidFill>
                  <a:srgbClr val="FF0000"/>
                </a:solidFill>
              </a:rPr>
              <a:t>Школа №3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для детей с ОВЗ»​</a:t>
            </a:r>
          </a:p>
          <a:p>
            <a:pPr marL="3857625" indent="-76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ГКОУ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Никольская школа – интернат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marL="0" indent="3781425">
              <a:buNone/>
            </a:pPr>
            <a:r>
              <a:rPr lang="ru-RU" sz="2000" dirty="0"/>
              <a:t>ГКУ Костромской области «</a:t>
            </a:r>
            <a:r>
              <a:rPr lang="ru-RU" sz="2000" dirty="0" err="1">
                <a:solidFill>
                  <a:srgbClr val="FF0000"/>
                </a:solidFill>
              </a:rPr>
              <a:t>Ченцовский</a:t>
            </a:r>
            <a:r>
              <a:rPr lang="ru-RU" sz="2000" dirty="0">
                <a:solidFill>
                  <a:srgbClr val="FF0000"/>
                </a:solidFill>
              </a:rPr>
              <a:t> детский центр</a:t>
            </a:r>
            <a:r>
              <a:rPr lang="ru-RU" sz="2000" dirty="0"/>
              <a:t> помощи детям, оставшимся без попечения родителей»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/>
              <a:t>ГКУ для детей-сирот и детей, оставшихся без попечения родителей, Костромской области "</a:t>
            </a:r>
            <a:r>
              <a:rPr lang="ru-RU" sz="2000" dirty="0">
                <a:solidFill>
                  <a:srgbClr val="FF0000"/>
                </a:solidFill>
              </a:rPr>
              <a:t>Волжский </a:t>
            </a:r>
            <a:r>
              <a:rPr lang="ru-RU" sz="2000" dirty="0"/>
              <a:t>центр помощи детям, оставшимся без попечения </a:t>
            </a:r>
            <a:r>
              <a:rPr lang="ru-RU" sz="2000" dirty="0" smtClean="0"/>
              <a:t>родителей«</a:t>
            </a:r>
          </a:p>
          <a:p>
            <a:pPr marL="0" indent="0">
              <a:buNone/>
            </a:pPr>
            <a:r>
              <a:rPr lang="ru-RU" sz="2000" dirty="0"/>
              <a:t>ГКОУ</a:t>
            </a:r>
            <a:r>
              <a:rPr lang="ru-RU" sz="2000" i="1" dirty="0"/>
              <a:t> «Школа-интернат Костромской области </a:t>
            </a:r>
            <a:r>
              <a:rPr lang="ru-RU" sz="2000" i="1" dirty="0">
                <a:solidFill>
                  <a:srgbClr val="FF0000"/>
                </a:solidFill>
              </a:rPr>
              <a:t>для слепых, слабовидящих детей»​</a:t>
            </a:r>
            <a:r>
              <a:rPr lang="ru-RU" sz="2000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000" dirty="0"/>
              <a:t>ГКОУ  «Школа-интернат Костромской области для детей с </a:t>
            </a:r>
            <a:r>
              <a:rPr lang="ru-RU" sz="2000" dirty="0" smtClean="0"/>
              <a:t>ОВЗ </a:t>
            </a:r>
            <a:r>
              <a:rPr lang="ru-RU" sz="2000" dirty="0">
                <a:solidFill>
                  <a:srgbClr val="FF0000"/>
                </a:solidFill>
              </a:rPr>
              <a:t>по слуху</a:t>
            </a:r>
            <a:r>
              <a:rPr lang="ru-RU" sz="2000" dirty="0"/>
              <a:t>»</a:t>
            </a:r>
            <a:endParaRPr lang="ru-RU" sz="2000" dirty="0">
              <a:solidFill>
                <a:srgbClr val="FF0000"/>
              </a:solidFill>
            </a:endParaRPr>
          </a:p>
          <a:p>
            <a:pPr marL="76200" indent="-7620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2" descr="C:\Users\ADMIN\Desktop\IMG_5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844824"/>
            <a:ext cx="3728449" cy="1985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3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Создание  условий для повышения мотивации учащихся к профессиональной занятости (деятельности) после окончания школы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проекта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Изучение технологии организации профессиональных проб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Модернизация системы социального партнерства по вопросам трудового обучения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профориентационной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деятельности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Разработка эффективного механизма взаимодействия школы и партнеров при организации профессиональных проб учащихся в рамках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профориентационной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деятельности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допрофессиональной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подготовки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214290"/>
          <a:ext cx="8929718" cy="635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Презентация" r:id="rId3" imgW="4570610" imgH="3427477" progId="PowerPoint.Show.8">
                  <p:embed/>
                </p:oleObj>
              </mc:Choice>
              <mc:Fallback>
                <p:oleObj name="Презентация" r:id="rId3" imgW="4570610" imgH="3427477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290"/>
                        <a:ext cx="8929718" cy="6357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Профессиональная проба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 — профессиональное испытание или профессиональная проверка, моделирующая элементы конкретного вида профессиональной деятельности, имеющая завершенный вид, способствующая сознательному, обоснованному выбору профессии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профессиональных проб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Формирование адекватных представлений учащихся о собственных профессиональных возможностях, содействие окончательному профессиональному выбору</a:t>
            </a:r>
          </a:p>
          <a:p>
            <a:endParaRPr lang="ru-RU" dirty="0"/>
          </a:p>
        </p:txBody>
      </p:sp>
      <p:pic>
        <p:nvPicPr>
          <p:cNvPr id="6146" name="Picture 2" descr="F:\Проект\фото\20181023_15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727848" cy="265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профессиональных проб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расширить информированность о требованиях, предъявляемых к работнику определенной профессии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ознакомить с содержанием, условиями и различными  формами организации труда на предприятиях города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содействовать оценке профессионально-важных качеств у учащихся с ОВЗ применительно к конкретному виду профессиональной деятельности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способствовать подтверждению или изменению представлений о собственных возможностях, перспективах профессионального обучения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сформировать положительное отношение к самому себе, осознанию своей индивидуальности, уверенности в своих силах применительно к реализации себя в будущей профессии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385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Презентация</vt:lpstr>
      <vt:lpstr>II Всероссийская научно- практическая конференция  «Актуальные вопросы развития инклюзивного профессионального образования: теория и практика»   11-12 февраля 2020 года </vt:lpstr>
      <vt:lpstr>Актуальность </vt:lpstr>
      <vt:lpstr>Презентация PowerPoint</vt:lpstr>
      <vt:lpstr>Цель проекта </vt:lpstr>
      <vt:lpstr>Задачи проекта</vt:lpstr>
      <vt:lpstr>Презентация PowerPoint</vt:lpstr>
      <vt:lpstr>Определение </vt:lpstr>
      <vt:lpstr>Цель профессиональных проб</vt:lpstr>
      <vt:lpstr>Задачи профессиональных проб</vt:lpstr>
      <vt:lpstr>Ожидаемый результат</vt:lpstr>
      <vt:lpstr>Направления </vt:lpstr>
      <vt:lpstr>Подготовительный этап</vt:lpstr>
      <vt:lpstr>Практический этап</vt:lpstr>
      <vt:lpstr>Организация профессиональных проб</vt:lpstr>
      <vt:lpstr>Последовательность организации практической части  профессиональной пробы </vt:lpstr>
      <vt:lpstr>Компоненты профессиональных проб</vt:lpstr>
      <vt:lpstr>Технологический  компонент</vt:lpstr>
      <vt:lpstr>Ситуативный компонент </vt:lpstr>
      <vt:lpstr>Функциональный компонент</vt:lpstr>
      <vt:lpstr>Схема практического выполнения задания профессиональной пробы </vt:lpstr>
      <vt:lpstr>Подведение итогов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румц</cp:lastModifiedBy>
  <cp:revision>36</cp:revision>
  <dcterms:created xsi:type="dcterms:W3CDTF">2019-05-20T14:14:38Z</dcterms:created>
  <dcterms:modified xsi:type="dcterms:W3CDTF">2020-02-10T14:21:33Z</dcterms:modified>
</cp:coreProperties>
</file>