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87" r:id="rId3"/>
    <p:sldId id="306" r:id="rId4"/>
    <p:sldId id="307" r:id="rId5"/>
    <p:sldId id="284" r:id="rId6"/>
    <p:sldId id="285" r:id="rId7"/>
    <p:sldId id="286" r:id="rId8"/>
    <p:sldId id="282" r:id="rId9"/>
    <p:sldId id="290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88" r:id="rId18"/>
    <p:sldId id="297" r:id="rId19"/>
    <p:sldId id="301" r:id="rId20"/>
    <p:sldId id="300" r:id="rId21"/>
    <p:sldId id="303" r:id="rId22"/>
    <p:sldId id="298" r:id="rId23"/>
    <p:sldId id="299" r:id="rId24"/>
    <p:sldId id="302" r:id="rId25"/>
    <p:sldId id="304" r:id="rId26"/>
    <p:sldId id="305" r:id="rId27"/>
    <p:sldId id="27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" userDrawn="1">
          <p15:clr>
            <a:srgbClr val="A4A3A4"/>
          </p15:clr>
        </p15:guide>
        <p15:guide id="3" pos="7015" userDrawn="1">
          <p15:clr>
            <a:srgbClr val="A4A3A4"/>
          </p15:clr>
        </p15:guide>
        <p15:guide id="4" pos="665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BD"/>
    <a:srgbClr val="C93CD8"/>
    <a:srgbClr val="0C8EDC"/>
    <a:srgbClr val="D5256F"/>
    <a:srgbClr val="C8509D"/>
    <a:srgbClr val="00B7D7"/>
    <a:srgbClr val="4B152C"/>
    <a:srgbClr val="00AD54"/>
    <a:srgbClr val="6CA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306" y="-1176"/>
      </p:cViewPr>
      <p:guideLst>
        <p:guide orient="horz" pos="187"/>
        <p:guide orient="horz" pos="799"/>
        <p:guide orient="horz" pos="1026"/>
        <p:guide orient="horz" pos="4133"/>
        <p:guide pos="7015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25D66-527F-4BCA-B6FE-980BCFC2D9FC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96880-651F-4C4B-AD6B-D370A9722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6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7CD7AD-AF50-4C2A-9D90-B9E5FF7ECF0F}" type="slidenum">
              <a:rPr lang="ru-RU"/>
              <a:pPr/>
              <a:t>3</a:t>
            </a:fld>
            <a:endParaRPr lang="ru-RU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83992" y="8683564"/>
            <a:ext cx="2969159" cy="45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8D75F89-C4E4-4774-83FA-BE0EEE2E6928}" type="slidenum">
              <a:rPr lang="ru-RU" sz="1200">
                <a:solidFill>
                  <a:srgbClr val="000000"/>
                </a:solidFill>
                <a:latin typeface="Calibri" pitchFamily="32" charset="0"/>
                <a:cs typeface="Segoe UI" charset="0"/>
              </a:rPr>
              <a:pPr algn="r">
                <a:buClrTx/>
                <a:buFontTx/>
                <a:buNone/>
              </a:pPr>
              <a:t>3</a:t>
            </a:fld>
            <a:endParaRPr lang="ru-RU" sz="1200">
              <a:solidFill>
                <a:srgbClr val="000000"/>
              </a:solidFill>
              <a:latin typeface="Calibri" pitchFamily="32" charset="0"/>
              <a:cs typeface="Segoe UI" charset="0"/>
            </a:endParaRPr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381000" y="685800"/>
            <a:ext cx="6094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316" y="4342517"/>
            <a:ext cx="5485753" cy="411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83992" y="8683565"/>
            <a:ext cx="2970776" cy="45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BCB3105-C417-4764-A534-D205427EFE6E}" type="slidenum">
              <a:rPr lang="ru-RU" sz="1200">
                <a:solidFill>
                  <a:srgbClr val="000000"/>
                </a:solidFill>
                <a:latin typeface="Calibri" pitchFamily="32" charset="0"/>
              </a:rPr>
              <a:pPr algn="r">
                <a:buClrTx/>
                <a:buFontTx/>
                <a:buNone/>
              </a:pPr>
              <a:t>3</a:t>
            </a:fld>
            <a:endParaRPr lang="ru-RU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8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8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77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5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8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9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987431"/>
            <a:ext cx="617219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7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987431"/>
            <a:ext cx="617219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16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2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BB85-A6A9-4734-BF92-173A870D8BF9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0852-E47E-4EA7-ACF3-DD49833F1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4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>
            <a:off x="0" y="370840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54103" y="1860337"/>
            <a:ext cx="10170949" cy="4700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D5256F"/>
              </a:solidFill>
            </a:endParaRPr>
          </a:p>
          <a:p>
            <a:pPr algn="ctr"/>
            <a:endParaRPr lang="ru-RU" sz="1200" b="1" dirty="0" smtClean="0">
              <a:solidFill>
                <a:srgbClr val="D5256F"/>
              </a:solidFill>
            </a:endParaRPr>
          </a:p>
          <a:p>
            <a:pPr algn="ctr"/>
            <a:endParaRPr lang="ru-RU" sz="1200" b="1" dirty="0">
              <a:solidFill>
                <a:srgbClr val="D5256F"/>
              </a:solidFill>
            </a:endParaRPr>
          </a:p>
          <a:p>
            <a:pPr algn="ctr"/>
            <a:endParaRPr lang="ru-RU" sz="1200" b="1" dirty="0" smtClean="0">
              <a:solidFill>
                <a:srgbClr val="D5256F"/>
              </a:solidFill>
            </a:endParaRPr>
          </a:p>
          <a:p>
            <a:pPr algn="ctr"/>
            <a:endParaRPr lang="ru-RU" sz="1200" b="1" dirty="0">
              <a:solidFill>
                <a:srgbClr val="D5256F"/>
              </a:solidFill>
            </a:endParaRPr>
          </a:p>
          <a:p>
            <a:pPr algn="ctr"/>
            <a:endParaRPr lang="ru-RU" sz="1200" b="1" dirty="0" smtClean="0">
              <a:solidFill>
                <a:srgbClr val="D5256F"/>
              </a:solidFill>
            </a:endParaRPr>
          </a:p>
          <a:p>
            <a:pPr algn="ctr"/>
            <a:endParaRPr lang="ru-RU" sz="1200" b="1" dirty="0">
              <a:solidFill>
                <a:srgbClr val="D5256F"/>
              </a:solidFill>
            </a:endParaRPr>
          </a:p>
          <a:p>
            <a:pPr algn="ctr"/>
            <a:endParaRPr lang="ru-RU" sz="1200" b="1" dirty="0" smtClean="0">
              <a:solidFill>
                <a:srgbClr val="D5256F"/>
              </a:solidFill>
            </a:endParaRPr>
          </a:p>
          <a:p>
            <a:pPr algn="ctr"/>
            <a:endParaRPr lang="ru-RU" sz="1200" b="1" dirty="0">
              <a:solidFill>
                <a:srgbClr val="D5256F"/>
              </a:solidFill>
            </a:endParaRPr>
          </a:p>
          <a:p>
            <a:pPr algn="ctr"/>
            <a:endParaRPr lang="ru-RU" sz="1200" b="1" dirty="0" smtClean="0">
              <a:solidFill>
                <a:srgbClr val="D5256F"/>
              </a:solidFill>
            </a:endParaRPr>
          </a:p>
          <a:p>
            <a:pPr algn="r"/>
            <a:endParaRPr lang="ru-RU" sz="2000" b="1" dirty="0" smtClean="0">
              <a:solidFill>
                <a:srgbClr val="C8509D"/>
              </a:solidFill>
            </a:endParaRPr>
          </a:p>
          <a:p>
            <a:pPr algn="r"/>
            <a:endParaRPr lang="ru-RU" sz="2000" b="1" dirty="0">
              <a:solidFill>
                <a:srgbClr val="C8509D"/>
              </a:solidFill>
            </a:endParaRPr>
          </a:p>
          <a:p>
            <a:pPr algn="r"/>
            <a:endParaRPr lang="ru-RU" sz="2000" b="1" dirty="0" smtClean="0">
              <a:solidFill>
                <a:srgbClr val="C8509D"/>
              </a:solidFill>
            </a:endParaRPr>
          </a:p>
          <a:p>
            <a:pPr algn="r"/>
            <a:endParaRPr lang="ru-RU" sz="2000" b="1" dirty="0">
              <a:solidFill>
                <a:srgbClr val="C8509D"/>
              </a:solidFill>
            </a:endParaRPr>
          </a:p>
          <a:p>
            <a:pPr algn="r"/>
            <a:r>
              <a:rPr lang="ru-RU" sz="2400" b="1" dirty="0">
                <a:solidFill>
                  <a:srgbClr val="005FBD"/>
                </a:solidFill>
              </a:rPr>
              <a:t>Межрегиональная научно-практическая конференция</a:t>
            </a:r>
            <a:endParaRPr lang="ru-RU" sz="2400" dirty="0">
              <a:solidFill>
                <a:srgbClr val="005FBD"/>
              </a:solidFill>
            </a:endParaRPr>
          </a:p>
          <a:p>
            <a:pPr algn="r"/>
            <a:r>
              <a:rPr lang="ru-RU" sz="2400" b="1" dirty="0">
                <a:solidFill>
                  <a:srgbClr val="005FBD"/>
                </a:solidFill>
              </a:rPr>
              <a:t>в формате «Партнерские встречи»</a:t>
            </a:r>
            <a:endParaRPr lang="ru-RU" sz="2400" dirty="0">
              <a:solidFill>
                <a:srgbClr val="005FBD"/>
              </a:solidFill>
            </a:endParaRPr>
          </a:p>
          <a:p>
            <a:pPr algn="r"/>
            <a:r>
              <a:rPr lang="ru-RU" sz="2400" b="1" dirty="0" smtClean="0">
                <a:solidFill>
                  <a:srgbClr val="005FBD"/>
                </a:solidFill>
              </a:rPr>
              <a:t>12 декабря </a:t>
            </a:r>
            <a:r>
              <a:rPr lang="ru-RU" sz="2400" b="1" dirty="0" smtClean="0">
                <a:solidFill>
                  <a:srgbClr val="005FBD"/>
                </a:solidFill>
              </a:rPr>
              <a:t>2019г.</a:t>
            </a:r>
          </a:p>
          <a:p>
            <a:pPr algn="r"/>
            <a:r>
              <a:rPr lang="ru-RU" sz="2400" b="1" dirty="0" smtClean="0">
                <a:solidFill>
                  <a:srgbClr val="005FBD"/>
                </a:solidFill>
              </a:rPr>
              <a:t>Руководитель РУМЦ </a:t>
            </a:r>
          </a:p>
          <a:p>
            <a:pPr algn="r"/>
            <a:r>
              <a:rPr lang="ru-RU" sz="2400" b="1" dirty="0" err="1" smtClean="0">
                <a:solidFill>
                  <a:srgbClr val="005FBD"/>
                </a:solidFill>
              </a:rPr>
              <a:t>Шепелева</a:t>
            </a:r>
            <a:r>
              <a:rPr lang="ru-RU" sz="2400" b="1" dirty="0" smtClean="0">
                <a:solidFill>
                  <a:srgbClr val="005FBD"/>
                </a:solidFill>
              </a:rPr>
              <a:t> Н.Н.</a:t>
            </a:r>
          </a:p>
          <a:p>
            <a:pPr algn="r"/>
            <a:endParaRPr lang="ru-RU" sz="2000" b="1" dirty="0">
              <a:solidFill>
                <a:srgbClr val="C8509D"/>
              </a:solidFill>
            </a:endParaRPr>
          </a:p>
          <a:p>
            <a:pPr algn="r"/>
            <a:endParaRPr lang="ru-RU" sz="2000" b="1" dirty="0" smtClean="0">
              <a:solidFill>
                <a:srgbClr val="C8509D"/>
              </a:solidFill>
            </a:endParaRPr>
          </a:p>
          <a:p>
            <a:pPr algn="r"/>
            <a:endParaRPr lang="ru-RU" sz="2000" b="1" dirty="0">
              <a:solidFill>
                <a:srgbClr val="C8509D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95535" y="404664"/>
            <a:ext cx="10939871" cy="12961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Департамент образования и науки Костромской области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ОГБПОУ «Костромской торгово-экономический  колледж»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3328" y="2100232"/>
            <a:ext cx="111619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93CD8"/>
                </a:solidFill>
              </a:rPr>
              <a:t>РУМЦ СПО по направлению «Питание»</a:t>
            </a:r>
            <a:r>
              <a:rPr lang="ru-RU" sz="3600" dirty="0">
                <a:solidFill>
                  <a:srgbClr val="C93CD8"/>
                </a:solidFill>
              </a:rPr>
              <a:t> </a:t>
            </a:r>
            <a:r>
              <a:rPr lang="ru-RU" sz="3600" b="1" dirty="0">
                <a:solidFill>
                  <a:srgbClr val="C93CD8"/>
                </a:solidFill>
              </a:rPr>
              <a:t>в региональной модели инклюзивного образования Костромской области</a:t>
            </a:r>
            <a:endParaRPr lang="ru-RU" sz="3600" dirty="0">
              <a:solidFill>
                <a:srgbClr val="C93C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              Основные результаты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855" y="1387373"/>
            <a:ext cx="5481145" cy="234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1200" b="1" dirty="0"/>
              <a:t>Ма</a:t>
            </a:r>
            <a:r>
              <a:rPr lang="ru-RU" sz="1200" dirty="0"/>
              <a:t>териально-техническая</a:t>
            </a:r>
            <a:r>
              <a:rPr lang="ru-RU" sz="1200" b="1" dirty="0"/>
              <a:t> база </a:t>
            </a:r>
            <a:r>
              <a:rPr lang="ru-RU" sz="3200" b="1" dirty="0"/>
              <a:t>РУМЦ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0830" y="1387368"/>
            <a:ext cx="7141779" cy="4699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r>
              <a:rPr lang="ru-RU" sz="3200" b="1" dirty="0" smtClean="0">
                <a:solidFill>
                  <a:srgbClr val="C8509D"/>
                </a:solidFill>
              </a:rPr>
              <a:t>Освоены средства Гранта-1 </a:t>
            </a:r>
          </a:p>
          <a:p>
            <a:r>
              <a:rPr lang="ru-RU" sz="3200" b="1" dirty="0" smtClean="0">
                <a:solidFill>
                  <a:srgbClr val="C8509D"/>
                </a:solidFill>
              </a:rPr>
              <a:t>2018г. - 4229,7 </a:t>
            </a:r>
            <a:r>
              <a:rPr lang="ru-RU" sz="3200" b="1" dirty="0" err="1" smtClean="0">
                <a:solidFill>
                  <a:srgbClr val="C8509D"/>
                </a:solidFill>
              </a:rPr>
              <a:t>тыс.руб</a:t>
            </a:r>
            <a:r>
              <a:rPr lang="ru-RU" sz="3200" b="1" dirty="0" smtClean="0">
                <a:solidFill>
                  <a:srgbClr val="C8509D"/>
                </a:solidFill>
              </a:rPr>
              <a:t>.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учебно-методическая </a:t>
            </a:r>
            <a:r>
              <a:rPr lang="ru-RU" sz="3200" dirty="0" smtClean="0">
                <a:solidFill>
                  <a:schemeClr val="tx1"/>
                </a:solidFill>
              </a:rPr>
              <a:t>литература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электронные </a:t>
            </a:r>
            <a:r>
              <a:rPr lang="ru-RU" sz="3200" dirty="0">
                <a:solidFill>
                  <a:schemeClr val="tx1"/>
                </a:solidFill>
              </a:rPr>
              <a:t>учебно-методические </a:t>
            </a:r>
            <a:r>
              <a:rPr lang="ru-RU" sz="3200" dirty="0" smtClean="0">
                <a:solidFill>
                  <a:schemeClr val="tx1"/>
                </a:solidFill>
              </a:rPr>
              <a:t>комплексы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программное обеспечение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специальное учебное, реабилитационное, компьютерное оборудование </a:t>
            </a:r>
            <a:r>
              <a:rPr lang="ru-RU" sz="3200" dirty="0" smtClean="0">
                <a:solidFill>
                  <a:schemeClr val="tx1"/>
                </a:solidFill>
              </a:rPr>
              <a:t>по нозологиям</a:t>
            </a:r>
            <a:endParaRPr lang="ru-RU" sz="30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8369" y="2963543"/>
            <a:ext cx="350147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>
                <a:solidFill>
                  <a:srgbClr val="000000"/>
                </a:solidFill>
                <a:latin typeface="Times New Roman"/>
                <a:ea typeface="Arial Unicode MS"/>
              </a:rPr>
              <a:t>Материально-техническая база </a:t>
            </a:r>
            <a:r>
              <a:rPr lang="ru-RU" sz="4000" b="1" spc="-1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РУМЦ</a:t>
            </a:r>
          </a:p>
          <a:p>
            <a:pPr lvl="0"/>
            <a:endParaRPr lang="ru-RU" sz="24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Проверка Министерства образования РФ</a:t>
            </a: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Финансовая проверка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Основные результаты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855" y="1387373"/>
            <a:ext cx="5481145" cy="234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1200" b="1" dirty="0">
                <a:solidFill>
                  <a:prstClr val="white"/>
                </a:solidFill>
              </a:rPr>
              <a:t>Ма</a:t>
            </a:r>
            <a:r>
              <a:rPr lang="ru-RU" sz="1200" dirty="0">
                <a:solidFill>
                  <a:prstClr val="white"/>
                </a:solidFill>
              </a:rPr>
              <a:t>териально-техническая</a:t>
            </a:r>
            <a:r>
              <a:rPr lang="ru-RU" sz="1200" b="1" dirty="0">
                <a:solidFill>
                  <a:prstClr val="white"/>
                </a:solidFill>
              </a:rPr>
              <a:t> база </a:t>
            </a:r>
            <a:r>
              <a:rPr lang="ru-RU" sz="3200" b="1" dirty="0">
                <a:solidFill>
                  <a:prstClr val="white"/>
                </a:solidFill>
              </a:rPr>
              <a:t>РУМЦ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0830" y="1387372"/>
            <a:ext cx="7141779" cy="518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r>
              <a:rPr lang="ru-RU" sz="3200" b="1" dirty="0" smtClean="0">
                <a:solidFill>
                  <a:srgbClr val="C8509D"/>
                </a:solidFill>
              </a:rPr>
              <a:t>Программа</a:t>
            </a:r>
          </a:p>
          <a:p>
            <a:r>
              <a:rPr lang="ru-RU" sz="3200" b="1" dirty="0" smtClean="0">
                <a:solidFill>
                  <a:srgbClr val="C8509D"/>
                </a:solidFill>
              </a:rPr>
              <a:t> </a:t>
            </a:r>
            <a:r>
              <a:rPr lang="ru-RU" sz="3200" dirty="0" smtClean="0">
                <a:solidFill>
                  <a:srgbClr val="C8509D"/>
                </a:solidFill>
              </a:rPr>
              <a:t>«Актуальные </a:t>
            </a:r>
            <a:r>
              <a:rPr lang="ru-RU" sz="3200" dirty="0">
                <a:solidFill>
                  <a:srgbClr val="C8509D"/>
                </a:solidFill>
              </a:rPr>
              <a:t>аспекты организации инклюзивного образования для обучающихся-инвалидов и лиц с </a:t>
            </a:r>
            <a:r>
              <a:rPr lang="ru-RU" sz="3200" dirty="0" smtClean="0">
                <a:solidFill>
                  <a:srgbClr val="C8509D"/>
                </a:solidFill>
              </a:rPr>
              <a:t>ОВЗ </a:t>
            </a:r>
            <a:r>
              <a:rPr lang="ru-RU" sz="3200" dirty="0">
                <a:solidFill>
                  <a:srgbClr val="C8509D"/>
                </a:solidFill>
              </a:rPr>
              <a:t>в системе СПО» </a:t>
            </a:r>
            <a:endParaRPr lang="ru-RU" sz="3200" dirty="0" smtClean="0">
              <a:solidFill>
                <a:srgbClr val="C8509D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36 /72 часа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600" b="1" dirty="0" smtClean="0">
                <a:solidFill>
                  <a:schemeClr val="tx1"/>
                </a:solidFill>
              </a:rPr>
              <a:t>107 </a:t>
            </a:r>
            <a:r>
              <a:rPr lang="ru-RU" sz="3200" dirty="0" err="1" smtClean="0">
                <a:solidFill>
                  <a:schemeClr val="tx1"/>
                </a:solidFill>
              </a:rPr>
              <a:t>пед.работников</a:t>
            </a:r>
            <a:r>
              <a:rPr lang="ru-RU" sz="3200" dirty="0" smtClean="0">
                <a:solidFill>
                  <a:schemeClr val="tx1"/>
                </a:solidFill>
              </a:rPr>
              <a:t> ПОО Костромской области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октябрь</a:t>
            </a:r>
            <a:r>
              <a:rPr lang="ru-RU" sz="3200" dirty="0" smtClean="0">
                <a:solidFill>
                  <a:schemeClr val="tx1"/>
                </a:solidFill>
              </a:rPr>
              <a:t> 2018г.</a:t>
            </a:r>
            <a:r>
              <a:rPr lang="ru-RU" sz="3200" dirty="0" smtClean="0"/>
              <a:t>и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КОИРО, РУМЦ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/>
              <a:t> </a:t>
            </a:r>
            <a:r>
              <a:rPr lang="ru-RU" sz="3200" dirty="0"/>
              <a:t>72 </a:t>
            </a:r>
            <a:r>
              <a:rPr lang="ru-RU" sz="3200" dirty="0" smtClean="0"/>
              <a:t>часов</a:t>
            </a:r>
            <a:endParaRPr lang="ru-RU" sz="3200" b="1" dirty="0" smtClean="0">
              <a:solidFill>
                <a:srgbClr val="C8509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672" y="3064363"/>
            <a:ext cx="42251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Повышение квалификации и стажировка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Основные результаты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855" y="1387373"/>
            <a:ext cx="5481145" cy="234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1200" b="1" dirty="0">
                <a:solidFill>
                  <a:prstClr val="white"/>
                </a:solidFill>
              </a:rPr>
              <a:t>Ма</a:t>
            </a:r>
            <a:r>
              <a:rPr lang="ru-RU" sz="1200" dirty="0">
                <a:solidFill>
                  <a:prstClr val="white"/>
                </a:solidFill>
              </a:rPr>
              <a:t>териально-техническая</a:t>
            </a:r>
            <a:r>
              <a:rPr lang="ru-RU" sz="1200" b="1" dirty="0">
                <a:solidFill>
                  <a:prstClr val="white"/>
                </a:solidFill>
              </a:rPr>
              <a:t> база </a:t>
            </a:r>
            <a:r>
              <a:rPr lang="ru-RU" sz="3200" b="1" dirty="0">
                <a:solidFill>
                  <a:prstClr val="white"/>
                </a:solidFill>
              </a:rPr>
              <a:t>РУМЦ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0830" y="1387372"/>
            <a:ext cx="7141779" cy="518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r>
              <a:rPr lang="ru-RU" sz="3200" b="1" dirty="0" smtClean="0">
                <a:solidFill>
                  <a:srgbClr val="C8509D"/>
                </a:solidFill>
              </a:rPr>
              <a:t>Программа</a:t>
            </a:r>
          </a:p>
          <a:p>
            <a:r>
              <a:rPr lang="ru-RU" sz="3200" b="1" dirty="0" smtClean="0">
                <a:solidFill>
                  <a:srgbClr val="C8509D"/>
                </a:solidFill>
              </a:rPr>
              <a:t> </a:t>
            </a:r>
            <a:r>
              <a:rPr lang="ru-RU" sz="3200" dirty="0" smtClean="0">
                <a:solidFill>
                  <a:srgbClr val="C8509D"/>
                </a:solidFill>
              </a:rPr>
              <a:t>«Актуальные </a:t>
            </a:r>
            <a:r>
              <a:rPr lang="ru-RU" sz="3200" dirty="0">
                <a:solidFill>
                  <a:srgbClr val="C8509D"/>
                </a:solidFill>
              </a:rPr>
              <a:t>аспекты организации инклюзивного образования для обучающихся-инвалидов и лиц с </a:t>
            </a:r>
            <a:r>
              <a:rPr lang="ru-RU" sz="3200" dirty="0" smtClean="0">
                <a:solidFill>
                  <a:srgbClr val="C8509D"/>
                </a:solidFill>
              </a:rPr>
              <a:t>ОВЗ </a:t>
            </a:r>
            <a:r>
              <a:rPr lang="ru-RU" sz="3200" dirty="0">
                <a:solidFill>
                  <a:srgbClr val="C8509D"/>
                </a:solidFill>
              </a:rPr>
              <a:t>в системе СПО» </a:t>
            </a:r>
            <a:endParaRPr lang="ru-RU" sz="3200" dirty="0" smtClean="0">
              <a:solidFill>
                <a:srgbClr val="C8509D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prstClr val="black"/>
                </a:solidFill>
              </a:rPr>
              <a:t>18 часов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prstClr val="black"/>
                </a:solidFill>
              </a:rPr>
              <a:t>13 </a:t>
            </a:r>
            <a:r>
              <a:rPr lang="ru-RU" sz="3200" dirty="0" err="1" smtClean="0">
                <a:solidFill>
                  <a:prstClr val="black"/>
                </a:solidFill>
              </a:rPr>
              <a:t>пед.работников</a:t>
            </a:r>
            <a:r>
              <a:rPr lang="ru-RU" sz="3200" dirty="0" smtClean="0">
                <a:solidFill>
                  <a:prstClr val="black"/>
                </a:solidFill>
              </a:rPr>
              <a:t> ПОО Костромской области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prstClr val="black"/>
                </a:solidFill>
              </a:rPr>
              <a:t>февраль</a:t>
            </a:r>
            <a:r>
              <a:rPr lang="ru-RU" sz="3200" dirty="0" smtClean="0">
                <a:solidFill>
                  <a:prstClr val="black"/>
                </a:solidFill>
              </a:rPr>
              <a:t> 2019г.</a:t>
            </a:r>
            <a:r>
              <a:rPr lang="ru-RU" sz="3200" dirty="0" smtClean="0">
                <a:solidFill>
                  <a:prstClr val="white"/>
                </a:solidFill>
              </a:rPr>
              <a:t>и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prstClr val="black"/>
                </a:solidFill>
              </a:rPr>
              <a:t>РУМЦ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prstClr val="white"/>
                </a:solidFill>
              </a:rPr>
              <a:t> </a:t>
            </a:r>
            <a:r>
              <a:rPr lang="ru-RU" sz="3200" dirty="0">
                <a:solidFill>
                  <a:prstClr val="white"/>
                </a:solidFill>
              </a:rPr>
              <a:t>72 </a:t>
            </a:r>
            <a:r>
              <a:rPr lang="ru-RU" sz="3200" dirty="0" smtClean="0">
                <a:solidFill>
                  <a:prstClr val="white"/>
                </a:solidFill>
              </a:rPr>
              <a:t>часов</a:t>
            </a:r>
            <a:endParaRPr lang="ru-RU" sz="3200" b="1" dirty="0" smtClean="0">
              <a:solidFill>
                <a:srgbClr val="C8509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672" y="3064360"/>
            <a:ext cx="4225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Стажировки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Основные результаты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855" y="1387373"/>
            <a:ext cx="5481145" cy="234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1200" b="1" dirty="0">
                <a:solidFill>
                  <a:prstClr val="white"/>
                </a:solidFill>
              </a:rPr>
              <a:t>Ма</a:t>
            </a:r>
            <a:r>
              <a:rPr lang="ru-RU" sz="1200" dirty="0">
                <a:solidFill>
                  <a:prstClr val="white"/>
                </a:solidFill>
              </a:rPr>
              <a:t>териально-техническая</a:t>
            </a:r>
            <a:r>
              <a:rPr lang="ru-RU" sz="1200" b="1" dirty="0">
                <a:solidFill>
                  <a:prstClr val="white"/>
                </a:solidFill>
              </a:rPr>
              <a:t> база </a:t>
            </a:r>
            <a:r>
              <a:rPr lang="ru-RU" sz="3200" b="1" dirty="0">
                <a:solidFill>
                  <a:prstClr val="white"/>
                </a:solidFill>
              </a:rPr>
              <a:t>РУМЦ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0830" y="1387372"/>
            <a:ext cx="7141779" cy="518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C93CD8"/>
                </a:solidFill>
              </a:rPr>
              <a:t>Мастер-класс по профессии «Повар</a:t>
            </a:r>
            <a:r>
              <a:rPr lang="ru-RU" sz="3200" b="1" dirty="0" smtClean="0">
                <a:solidFill>
                  <a:srgbClr val="C93CD8"/>
                </a:solidFill>
              </a:rPr>
              <a:t>»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Костромское отделение Российского детского фонда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педагоги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родители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27 </a:t>
            </a:r>
            <a:r>
              <a:rPr lang="ru-RU" sz="3200" b="1" dirty="0">
                <a:solidFill>
                  <a:schemeClr val="tx1"/>
                </a:solidFill>
              </a:rPr>
              <a:t>детей</a:t>
            </a:r>
            <a:r>
              <a:rPr lang="ru-RU" sz="3200" dirty="0">
                <a:solidFill>
                  <a:schemeClr val="tx1"/>
                </a:solidFill>
              </a:rPr>
              <a:t> с ОВЗ</a:t>
            </a:r>
            <a:r>
              <a:rPr lang="ru-RU" sz="3200" b="1" dirty="0">
                <a:solidFill>
                  <a:schemeClr val="tx1"/>
                </a:solidFill>
              </a:rPr>
              <a:t>, </a:t>
            </a:r>
            <a:r>
              <a:rPr lang="ru-RU" sz="3200" dirty="0">
                <a:solidFill>
                  <a:schemeClr val="tx1"/>
                </a:solidFill>
              </a:rPr>
              <a:t>ментальные нарушения из детских домов и приемных семей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январь </a:t>
            </a:r>
            <a:r>
              <a:rPr lang="ru-RU" sz="3200" dirty="0">
                <a:solidFill>
                  <a:schemeClr val="tx1"/>
                </a:solidFill>
              </a:rPr>
              <a:t>2019г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 smtClean="0">
                <a:solidFill>
                  <a:prstClr val="white"/>
                </a:solidFill>
              </a:rPr>
              <a:t>часов</a:t>
            </a:r>
            <a:endParaRPr lang="ru-RU" sz="3200" b="1" dirty="0" smtClean="0">
              <a:solidFill>
                <a:srgbClr val="C8509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360" y="3064365"/>
            <a:ext cx="4540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Профессиональная ориентация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Основные результаты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855" y="1387373"/>
            <a:ext cx="5481145" cy="234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1200" b="1" dirty="0">
                <a:solidFill>
                  <a:prstClr val="white"/>
                </a:solidFill>
              </a:rPr>
              <a:t>Ма</a:t>
            </a:r>
            <a:r>
              <a:rPr lang="ru-RU" sz="1200" dirty="0">
                <a:solidFill>
                  <a:prstClr val="white"/>
                </a:solidFill>
              </a:rPr>
              <a:t>териально-техническая</a:t>
            </a:r>
            <a:r>
              <a:rPr lang="ru-RU" sz="1200" b="1" dirty="0">
                <a:solidFill>
                  <a:prstClr val="white"/>
                </a:solidFill>
              </a:rPr>
              <a:t> база </a:t>
            </a:r>
            <a:r>
              <a:rPr lang="ru-RU" sz="3200" b="1" dirty="0">
                <a:solidFill>
                  <a:prstClr val="white"/>
                </a:solidFill>
              </a:rPr>
              <a:t>РУМЦ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24703" y="1387372"/>
            <a:ext cx="7267904" cy="518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r>
              <a:rPr lang="ru-RU" sz="3200" b="1" dirty="0" smtClean="0">
                <a:solidFill>
                  <a:srgbClr val="C93CD8"/>
                </a:solidFill>
              </a:rPr>
              <a:t>Профессиональные пробы по компетенции «Хлебопечение»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Школа-интернат Костромской области для слепых, слабовидящих </a:t>
            </a:r>
            <a:r>
              <a:rPr lang="ru-RU" sz="3200" dirty="0" smtClean="0">
                <a:solidFill>
                  <a:schemeClr val="tx1"/>
                </a:solidFill>
              </a:rPr>
              <a:t>детей  </a:t>
            </a:r>
            <a:r>
              <a:rPr lang="ru-RU" sz="3200" b="1" dirty="0" smtClean="0">
                <a:solidFill>
                  <a:prstClr val="black"/>
                </a:solidFill>
              </a:rPr>
              <a:t>16 </a:t>
            </a:r>
            <a:r>
              <a:rPr lang="ru-RU" sz="3200" b="1" dirty="0">
                <a:solidFill>
                  <a:prstClr val="black"/>
                </a:solidFill>
              </a:rPr>
              <a:t>детей</a:t>
            </a:r>
            <a:r>
              <a:rPr lang="ru-RU" sz="3200" dirty="0">
                <a:solidFill>
                  <a:prstClr val="black"/>
                </a:solidFill>
              </a:rPr>
              <a:t> с </a:t>
            </a:r>
            <a:r>
              <a:rPr lang="ru-RU" sz="3200" dirty="0" smtClean="0">
                <a:solidFill>
                  <a:prstClr val="black"/>
                </a:solidFill>
              </a:rPr>
              <a:t>ОВЗ</a:t>
            </a:r>
            <a:r>
              <a:rPr lang="ru-RU" sz="3200" b="1" dirty="0" smtClean="0">
                <a:solidFill>
                  <a:prstClr val="black"/>
                </a:solidFill>
              </a:rPr>
              <a:t> по зрению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Школа – интернат Костромской области​ для обучающихся с </a:t>
            </a:r>
            <a:r>
              <a:rPr lang="ru-RU" sz="3200" dirty="0" err="1" smtClean="0">
                <a:solidFill>
                  <a:schemeClr val="tx1"/>
                </a:solidFill>
              </a:rPr>
              <a:t>ОВЗ</a:t>
            </a:r>
            <a:r>
              <a:rPr lang="ru-RU" sz="3200" dirty="0" err="1" smtClean="0"/>
              <a:t>по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слуху</a:t>
            </a:r>
            <a:r>
              <a:rPr lang="ru-RU" sz="3200" b="1" dirty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</a:rPr>
              <a:t>18 </a:t>
            </a:r>
            <a:r>
              <a:rPr lang="ru-RU" sz="3200" b="1" dirty="0">
                <a:solidFill>
                  <a:prstClr val="black"/>
                </a:solidFill>
              </a:rPr>
              <a:t>детей</a:t>
            </a:r>
            <a:r>
              <a:rPr lang="ru-RU" sz="3200" dirty="0">
                <a:solidFill>
                  <a:prstClr val="black"/>
                </a:solidFill>
              </a:rPr>
              <a:t> с ОВЗ</a:t>
            </a:r>
            <a:r>
              <a:rPr lang="ru-RU" sz="3200" b="1" dirty="0">
                <a:solidFill>
                  <a:prstClr val="black"/>
                </a:solidFill>
              </a:rPr>
              <a:t> по </a:t>
            </a:r>
            <a:r>
              <a:rPr lang="ru-RU" sz="3200" b="1" dirty="0" smtClean="0">
                <a:solidFill>
                  <a:prstClr val="black"/>
                </a:solidFill>
              </a:rPr>
              <a:t>слуху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prstClr val="black"/>
                </a:solidFill>
              </a:rPr>
              <a:t>февраль </a:t>
            </a:r>
            <a:r>
              <a:rPr lang="ru-RU" sz="3200" dirty="0">
                <a:solidFill>
                  <a:prstClr val="black"/>
                </a:solidFill>
              </a:rPr>
              <a:t>2019г</a:t>
            </a:r>
            <a:r>
              <a:rPr lang="ru-RU" sz="3200" dirty="0" smtClean="0">
                <a:solidFill>
                  <a:prstClr val="black"/>
                </a:solidFill>
              </a:rPr>
              <a:t>. </a:t>
            </a:r>
            <a:r>
              <a:rPr lang="ru-RU" sz="3200" dirty="0" smtClean="0">
                <a:solidFill>
                  <a:prstClr val="white"/>
                </a:solidFill>
              </a:rPr>
              <a:t>часов</a:t>
            </a:r>
            <a:endParaRPr lang="ru-RU" sz="3200" b="1" dirty="0" smtClean="0">
              <a:solidFill>
                <a:srgbClr val="C8509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360" y="3064365"/>
            <a:ext cx="4540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Профессиональная ориентация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Основные результаты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855" y="1387373"/>
            <a:ext cx="5481145" cy="2349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1200" b="1" dirty="0">
                <a:solidFill>
                  <a:prstClr val="white"/>
                </a:solidFill>
              </a:rPr>
              <a:t>Ма</a:t>
            </a:r>
            <a:r>
              <a:rPr lang="ru-RU" sz="1200" dirty="0">
                <a:solidFill>
                  <a:prstClr val="white"/>
                </a:solidFill>
              </a:rPr>
              <a:t>териально-техническая</a:t>
            </a:r>
            <a:r>
              <a:rPr lang="ru-RU" sz="1200" b="1" dirty="0">
                <a:solidFill>
                  <a:prstClr val="white"/>
                </a:solidFill>
              </a:rPr>
              <a:t> база </a:t>
            </a:r>
            <a:r>
              <a:rPr lang="ru-RU" sz="3200" b="1" dirty="0">
                <a:solidFill>
                  <a:prstClr val="white"/>
                </a:solidFill>
              </a:rPr>
              <a:t>РУМЦ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24703" y="1387372"/>
            <a:ext cx="7267904" cy="518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r>
              <a:rPr lang="ru-RU" sz="3200" b="1" dirty="0" smtClean="0">
                <a:solidFill>
                  <a:srgbClr val="C93CD8"/>
                </a:solidFill>
              </a:rPr>
              <a:t>Профессиональные пробы по </a:t>
            </a:r>
            <a:r>
              <a:rPr lang="ru-RU" sz="3200" b="1" dirty="0">
                <a:solidFill>
                  <a:srgbClr val="C93CD8"/>
                </a:solidFill>
              </a:rPr>
              <a:t>профессии «Повар</a:t>
            </a:r>
            <a:r>
              <a:rPr lang="ru-RU" sz="3200" b="1" dirty="0" smtClean="0">
                <a:solidFill>
                  <a:srgbClr val="C93CD8"/>
                </a:solidFill>
              </a:rPr>
              <a:t>» </a:t>
            </a:r>
          </a:p>
          <a:p>
            <a:r>
              <a:rPr lang="ru-RU" sz="3200" dirty="0" smtClean="0">
                <a:solidFill>
                  <a:srgbClr val="C93CD8"/>
                </a:solidFill>
              </a:rPr>
              <a:t>для детей </a:t>
            </a:r>
            <a:r>
              <a:rPr lang="ru-RU" sz="3200" dirty="0">
                <a:solidFill>
                  <a:srgbClr val="C93CD8"/>
                </a:solidFill>
              </a:rPr>
              <a:t>с ментальными нарушениями</a:t>
            </a:r>
            <a:endParaRPr lang="ru-RU" sz="3200" dirty="0" smtClean="0">
              <a:solidFill>
                <a:srgbClr val="C93CD8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Никольская </a:t>
            </a:r>
            <a:r>
              <a:rPr lang="ru-RU" sz="3200" dirty="0" smtClean="0">
                <a:solidFill>
                  <a:schemeClr val="tx1"/>
                </a:solidFill>
              </a:rPr>
              <a:t>школа-интернат,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 </a:t>
            </a:r>
            <a:r>
              <a:rPr lang="ru-RU" sz="3200" b="1" dirty="0" smtClean="0">
                <a:solidFill>
                  <a:prstClr val="black"/>
                </a:solidFill>
              </a:rPr>
              <a:t>5 детей </a:t>
            </a:r>
            <a:r>
              <a:rPr lang="ru-RU" sz="3200" dirty="0">
                <a:solidFill>
                  <a:schemeClr val="tx1"/>
                </a:solidFill>
              </a:rPr>
              <a:t>с </a:t>
            </a:r>
            <a:r>
              <a:rPr lang="ru-RU" sz="3200" dirty="0" smtClean="0">
                <a:solidFill>
                  <a:schemeClr val="tx1"/>
                </a:solidFill>
              </a:rPr>
              <a:t>ОВЗ</a:t>
            </a:r>
            <a:endParaRPr lang="ru-RU" sz="3200" b="1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Школа №3 Костромской </a:t>
            </a:r>
            <a:r>
              <a:rPr lang="ru-RU" sz="3200" dirty="0" smtClean="0">
                <a:solidFill>
                  <a:schemeClr val="tx1"/>
                </a:solidFill>
              </a:rPr>
              <a:t>области,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 12 </a:t>
            </a:r>
            <a:r>
              <a:rPr lang="ru-RU" sz="3200" b="1" dirty="0">
                <a:solidFill>
                  <a:schemeClr val="tx1"/>
                </a:solidFill>
              </a:rPr>
              <a:t>детей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с </a:t>
            </a:r>
            <a:r>
              <a:rPr lang="ru-RU" sz="3200" dirty="0">
                <a:solidFill>
                  <a:schemeClr val="tx1"/>
                </a:solidFill>
              </a:rPr>
              <a:t>ОВЗ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solidFill>
                  <a:prstClr val="black"/>
                </a:solidFill>
              </a:rPr>
              <a:t>февраль </a:t>
            </a:r>
            <a:r>
              <a:rPr lang="ru-RU" sz="3200" dirty="0">
                <a:solidFill>
                  <a:prstClr val="black"/>
                </a:solidFill>
              </a:rPr>
              <a:t>2019г</a:t>
            </a:r>
            <a:r>
              <a:rPr lang="ru-RU" sz="3200" dirty="0" smtClean="0">
                <a:solidFill>
                  <a:prstClr val="black"/>
                </a:solidFill>
              </a:rPr>
              <a:t>. </a:t>
            </a:r>
            <a:r>
              <a:rPr lang="ru-RU" sz="3200" dirty="0" smtClean="0">
                <a:solidFill>
                  <a:prstClr val="white"/>
                </a:solidFill>
              </a:rPr>
              <a:t>часов</a:t>
            </a:r>
            <a:endParaRPr lang="ru-RU" sz="3200" b="1" dirty="0" smtClean="0">
              <a:solidFill>
                <a:srgbClr val="C8509D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360" y="3064365"/>
            <a:ext cx="4540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Профессиональная ориентация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Цикл </a:t>
            </a:r>
            <a:r>
              <a:rPr lang="ru-RU" sz="3200" b="1" dirty="0">
                <a:solidFill>
                  <a:srgbClr val="D5256F"/>
                </a:solidFill>
              </a:rPr>
              <a:t>постоянно действующих семинаров </a:t>
            </a:r>
            <a:r>
              <a:rPr lang="ru-RU" sz="3200" b="1" dirty="0" smtClean="0">
                <a:solidFill>
                  <a:srgbClr val="D5256F"/>
                </a:solidFill>
              </a:rPr>
              <a:t>(ПДС)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5691" y="1628781"/>
            <a:ext cx="10080625" cy="493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Целевая аудитория ПДС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разработчики </a:t>
            </a:r>
            <a:r>
              <a:rPr lang="ru-RU" sz="2400" dirty="0">
                <a:solidFill>
                  <a:srgbClr val="002060"/>
                </a:solidFill>
              </a:rPr>
              <a:t>образовательного контента дистанционного образования  в программной среде </a:t>
            </a:r>
            <a:r>
              <a:rPr lang="en-US" sz="2400" dirty="0">
                <a:solidFill>
                  <a:srgbClr val="002060"/>
                </a:solidFill>
              </a:rPr>
              <a:t>Moodle</a:t>
            </a:r>
            <a:r>
              <a:rPr lang="ru-RU" sz="2400" dirty="0">
                <a:solidFill>
                  <a:srgbClr val="002060"/>
                </a:solidFill>
              </a:rPr>
              <a:t> колледжа по адаптированным образовательным программам по профессиям и специальностям направления «Питание</a:t>
            </a:r>
            <a:r>
              <a:rPr lang="ru-RU" sz="2400" dirty="0" smtClean="0">
                <a:solidFill>
                  <a:srgbClr val="002060"/>
                </a:solidFill>
              </a:rPr>
              <a:t>» </a:t>
            </a:r>
            <a:r>
              <a:rPr lang="ru-RU" sz="2400" dirty="0" smtClean="0">
                <a:solidFill>
                  <a:srgbClr val="C93CD8"/>
                </a:solidFill>
              </a:rPr>
              <a:t>(</a:t>
            </a:r>
            <a:r>
              <a:rPr lang="ru-RU" sz="2400" b="1" dirty="0" smtClean="0">
                <a:solidFill>
                  <a:srgbClr val="C93CD8"/>
                </a:solidFill>
              </a:rPr>
              <a:t>14 педагогов КТЭК, 11 наименований ЭУМК</a:t>
            </a:r>
            <a:r>
              <a:rPr lang="ru-RU" sz="2400" dirty="0" smtClean="0">
                <a:solidFill>
                  <a:srgbClr val="C93CD8"/>
                </a:solidFill>
              </a:rPr>
              <a:t>)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Период работы ПДС</a:t>
            </a:r>
          </a:p>
          <a:p>
            <a:pPr marL="363538" lvl="0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Январь-июль 2019г., пятницы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Задачи ПДС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Освоить технологию работы в программной среде </a:t>
            </a:r>
            <a:r>
              <a:rPr lang="en-US" sz="2400" dirty="0" smtClean="0">
                <a:solidFill>
                  <a:srgbClr val="002060"/>
                </a:solidFill>
              </a:rPr>
              <a:t>Moodle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Внести в </a:t>
            </a:r>
            <a:r>
              <a:rPr lang="en-US" sz="2400" dirty="0" smtClean="0">
                <a:solidFill>
                  <a:srgbClr val="002060"/>
                </a:solidFill>
              </a:rPr>
              <a:t>Moodle </a:t>
            </a:r>
            <a:r>
              <a:rPr lang="ru-RU" sz="2400" dirty="0">
                <a:solidFill>
                  <a:srgbClr val="002060"/>
                </a:solidFill>
              </a:rPr>
              <a:t>ЭУМК </a:t>
            </a:r>
            <a:r>
              <a:rPr lang="ru-RU" sz="2400" dirty="0" smtClean="0">
                <a:solidFill>
                  <a:srgbClr val="002060"/>
                </a:solidFill>
              </a:rPr>
              <a:t>по дисциплинам направления «Питание»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Внести в </a:t>
            </a:r>
            <a:r>
              <a:rPr lang="en-US" sz="2400" dirty="0" smtClean="0">
                <a:solidFill>
                  <a:srgbClr val="002060"/>
                </a:solidFill>
              </a:rPr>
              <a:t>Moodle</a:t>
            </a:r>
            <a:r>
              <a:rPr lang="ru-RU" sz="2400" dirty="0" smtClean="0">
                <a:solidFill>
                  <a:srgbClr val="002060"/>
                </a:solidFill>
              </a:rPr>
              <a:t> материалы тестов с учетом специфики КТЭК</a:t>
            </a:r>
          </a:p>
          <a:p>
            <a:pPr marL="363538" lvl="0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Дополнить </a:t>
            </a:r>
            <a:r>
              <a:rPr lang="ru-RU" sz="2400" dirty="0">
                <a:solidFill>
                  <a:srgbClr val="002060"/>
                </a:solidFill>
              </a:rPr>
              <a:t>образовательный </a:t>
            </a:r>
            <a:r>
              <a:rPr lang="ru-RU" sz="2400" dirty="0" smtClean="0">
                <a:solidFill>
                  <a:srgbClr val="002060"/>
                </a:solidFill>
              </a:rPr>
              <a:t>контент</a:t>
            </a:r>
          </a:p>
          <a:p>
            <a:pPr marL="363538" lvl="0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Предоставить доступ 9 ПОО-партнерам Костромской области</a:t>
            </a:r>
            <a:endParaRPr lang="ru-RU" sz="2400" dirty="0">
              <a:solidFill>
                <a:srgbClr val="002060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rgbClr val="C93CD8"/>
                </a:solidFill>
              </a:rPr>
              <a:t>Внесение в программную среду </a:t>
            </a:r>
            <a:r>
              <a:rPr lang="en-US" sz="2800" dirty="0">
                <a:solidFill>
                  <a:srgbClr val="C93CD8"/>
                </a:solidFill>
              </a:rPr>
              <a:t>MOODLE </a:t>
            </a:r>
            <a:r>
              <a:rPr lang="ru-RU" sz="2800" dirty="0" smtClean="0">
                <a:solidFill>
                  <a:srgbClr val="C93CD8"/>
                </a:solidFill>
              </a:rPr>
              <a:t> колледжа </a:t>
            </a:r>
          </a:p>
          <a:p>
            <a:r>
              <a:rPr lang="ru-RU" sz="2800" dirty="0" smtClean="0">
                <a:solidFill>
                  <a:srgbClr val="C93CD8"/>
                </a:solidFill>
              </a:rPr>
              <a:t>ЭУМК дисциплин: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Основы микробиологии, физиологии питания, санитарии и гигиены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«Организация </a:t>
            </a:r>
            <a:r>
              <a:rPr lang="ru-RU" sz="2000" dirty="0">
                <a:solidFill>
                  <a:schemeClr val="tx1"/>
                </a:solidFill>
              </a:rPr>
              <a:t>и ведение процессов приготовления, оформления и подготовки к реализации горячих блюд, кулинарных изделий, закусок сложного ассортимента с учетом потребностей различных категорий потребителей, видов и форм обслуживания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Техническое оснащение организаций питания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chemeClr val="tx1"/>
                </a:solidFill>
              </a:rPr>
              <a:t>Апробация на студентах очного и заочного отделения </a:t>
            </a:r>
            <a:r>
              <a:rPr lang="ru-RU" sz="2000" dirty="0">
                <a:solidFill>
                  <a:schemeClr val="tx1"/>
                </a:solidFill>
              </a:rPr>
              <a:t>ЭУМК дисциплины «Техническое оснащение организаций питания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599" y="4864100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ru-RU" sz="3200" b="1" dirty="0" smtClean="0">
                <a:solidFill>
                  <a:srgbClr val="00B7D7"/>
                </a:solidFill>
              </a:rPr>
              <a:t>Лидер:</a:t>
            </a:r>
          </a:p>
          <a:p>
            <a:pPr algn="r"/>
            <a:r>
              <a:rPr lang="ru-RU" sz="3200" b="1" dirty="0" smtClean="0">
                <a:solidFill>
                  <a:srgbClr val="00B7D7"/>
                </a:solidFill>
              </a:rPr>
              <a:t>Красовская </a:t>
            </a:r>
            <a:r>
              <a:rPr lang="ru-RU" sz="3200" b="1" dirty="0">
                <a:solidFill>
                  <a:srgbClr val="00B7D7"/>
                </a:solidFill>
              </a:rPr>
              <a:t>Татьяна Васильевна</a:t>
            </a:r>
            <a:endParaRPr lang="ru-RU" sz="3200" b="1" dirty="0" smtClean="0">
              <a:solidFill>
                <a:srgbClr val="00B7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599" y="4864100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2800" dirty="0">
                <a:solidFill>
                  <a:srgbClr val="C93CD8"/>
                </a:solidFill>
              </a:rPr>
              <a:t>Внесение в программную среду </a:t>
            </a:r>
            <a:r>
              <a:rPr lang="en-US" sz="2800" dirty="0">
                <a:solidFill>
                  <a:srgbClr val="C93CD8"/>
                </a:solidFill>
              </a:rPr>
              <a:t>MOODLE </a:t>
            </a:r>
            <a:r>
              <a:rPr lang="ru-RU" sz="2800" dirty="0">
                <a:solidFill>
                  <a:srgbClr val="C93CD8"/>
                </a:solidFill>
              </a:rPr>
              <a:t> </a:t>
            </a:r>
            <a:r>
              <a:rPr lang="ru-RU" sz="2800" dirty="0" smtClean="0">
                <a:solidFill>
                  <a:srgbClr val="C93CD8"/>
                </a:solidFill>
              </a:rPr>
              <a:t>образовательного контента дистанционного обучения</a:t>
            </a:r>
            <a:endParaRPr lang="ru-RU" sz="2800" b="1" dirty="0" smtClean="0">
              <a:solidFill>
                <a:srgbClr val="00B7D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608" y="936014"/>
            <a:ext cx="6857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D5256F"/>
                </a:solidFill>
              </a:rPr>
              <a:t>Внесение в программную среду </a:t>
            </a:r>
            <a:r>
              <a:rPr lang="en-US" sz="2000" b="1" dirty="0">
                <a:solidFill>
                  <a:srgbClr val="D5256F"/>
                </a:solidFill>
              </a:rPr>
              <a:t>MOODLE </a:t>
            </a:r>
            <a:r>
              <a:rPr lang="ru-RU" sz="2000" b="1" dirty="0">
                <a:solidFill>
                  <a:srgbClr val="D5256F"/>
                </a:solidFill>
              </a:rPr>
              <a:t>ЭУМК </a:t>
            </a:r>
            <a:r>
              <a:rPr lang="ru-RU" sz="2000" b="1" dirty="0" smtClean="0">
                <a:solidFill>
                  <a:srgbClr val="D5256F"/>
                </a:solidFill>
              </a:rPr>
              <a:t>дисциплин направления «Питание»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Кашина </a:t>
            </a:r>
            <a:r>
              <a:rPr lang="ru-RU" dirty="0"/>
              <a:t>Алла </a:t>
            </a:r>
            <a:r>
              <a:rPr lang="ru-RU" dirty="0" smtClean="0"/>
              <a:t>Ильинична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Гогин Егор </a:t>
            </a:r>
            <a:r>
              <a:rPr lang="ru-RU" dirty="0" err="1" smtClean="0"/>
              <a:t>Гордеевич</a:t>
            </a: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/>
              <a:t>Тюляндина</a:t>
            </a:r>
            <a:r>
              <a:rPr lang="ru-RU" dirty="0"/>
              <a:t> Оксана </a:t>
            </a:r>
            <a:r>
              <a:rPr lang="ru-RU" dirty="0" smtClean="0"/>
              <a:t>Васильевна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Караваева Любовь </a:t>
            </a:r>
            <a:r>
              <a:rPr lang="ru-RU" dirty="0" smtClean="0"/>
              <a:t>Валерьевна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Дмитриева Оксана </a:t>
            </a:r>
            <a:r>
              <a:rPr lang="ru-RU" dirty="0" smtClean="0"/>
              <a:t>Владимировна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Чернова Дарья </a:t>
            </a:r>
            <a:r>
              <a:rPr lang="ru-RU" dirty="0" smtClean="0"/>
              <a:t>Александровна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err="1"/>
              <a:t>Догадкина</a:t>
            </a:r>
            <a:r>
              <a:rPr lang="ru-RU" dirty="0"/>
              <a:t> Екатерина </a:t>
            </a:r>
            <a:r>
              <a:rPr lang="ru-RU" dirty="0" smtClean="0"/>
              <a:t>Александровна</a:t>
            </a:r>
          </a:p>
          <a:p>
            <a:endParaRPr lang="ru-RU" dirty="0" smtClean="0"/>
          </a:p>
          <a:p>
            <a:r>
              <a:rPr lang="ru-RU" sz="2000" b="1" dirty="0">
                <a:solidFill>
                  <a:srgbClr val="D5256F"/>
                </a:solidFill>
              </a:rPr>
              <a:t>Разработка тезауруса </a:t>
            </a:r>
            <a:r>
              <a:rPr lang="ru-RU" sz="2000" b="1" dirty="0" smtClean="0">
                <a:solidFill>
                  <a:srgbClr val="D5256F"/>
                </a:solidFill>
              </a:rPr>
              <a:t>(словарь </a:t>
            </a:r>
            <a:r>
              <a:rPr lang="ru-RU" sz="2000" b="1" dirty="0">
                <a:solidFill>
                  <a:srgbClr val="D5256F"/>
                </a:solidFill>
              </a:rPr>
              <a:t>вновь вводимых понятий и терминов) по дисциплине «Информатика» и </a:t>
            </a:r>
            <a:r>
              <a:rPr lang="ru-RU" sz="2000" b="1" dirty="0" err="1">
                <a:solidFill>
                  <a:srgbClr val="D5256F"/>
                </a:solidFill>
              </a:rPr>
              <a:t>спецдисциплине</a:t>
            </a:r>
            <a:r>
              <a:rPr lang="ru-RU" sz="2000" b="1" dirty="0" err="1" smtClean="0">
                <a:solidFill>
                  <a:srgbClr val="D5256F"/>
                </a:solidFill>
              </a:rPr>
              <a:t>в</a:t>
            </a:r>
            <a:r>
              <a:rPr lang="ru-RU" sz="2000" b="1" dirty="0" smtClean="0">
                <a:solidFill>
                  <a:srgbClr val="D5256F"/>
                </a:solidFill>
              </a:rPr>
              <a:t> </a:t>
            </a:r>
            <a:r>
              <a:rPr lang="ru-RU" sz="2000" b="1" dirty="0">
                <a:solidFill>
                  <a:srgbClr val="D5256F"/>
                </a:solidFill>
              </a:rPr>
              <a:t>форме видеозаписи их </a:t>
            </a:r>
            <a:r>
              <a:rPr lang="ru-RU" sz="2000" b="1" dirty="0" err="1" smtClean="0">
                <a:solidFill>
                  <a:srgbClr val="D5256F"/>
                </a:solidFill>
              </a:rPr>
              <a:t>сурдоперевода</a:t>
            </a:r>
            <a:endParaRPr lang="ru-RU" sz="2000" b="1" dirty="0" smtClean="0">
              <a:solidFill>
                <a:srgbClr val="D5256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Смирнова </a:t>
            </a:r>
            <a:r>
              <a:rPr lang="ru-RU" dirty="0" smtClean="0"/>
              <a:t>Вера Анатольевна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Щеглова Светлана </a:t>
            </a:r>
            <a:r>
              <a:rPr lang="ru-RU" dirty="0" smtClean="0"/>
              <a:t>Борисовна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Догадкина</a:t>
            </a:r>
            <a:r>
              <a:rPr lang="ru-RU" dirty="0"/>
              <a:t> Екатерина Александровна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Красовская Татьяна Васильевна</a:t>
            </a:r>
          </a:p>
        </p:txBody>
      </p:sp>
    </p:spTree>
    <p:extLst>
      <p:ext uri="{BB962C8B-B14F-4D97-AF65-F5344CB8AC3E}">
        <p14:creationId xmlns:p14="http://schemas.microsoft.com/office/powerpoint/2010/main" val="2671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845291" y="304037"/>
            <a:ext cx="9270124" cy="1324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II Региональный Чемпионат </a:t>
            </a:r>
            <a:r>
              <a:rPr lang="ru-RU" sz="3200" b="1" dirty="0">
                <a:solidFill>
                  <a:srgbClr val="D5256F"/>
                </a:solidFill>
              </a:rPr>
              <a:t>профессионального мастерства среди инвалидов и лиц с ОВЗ «</a:t>
            </a:r>
            <a:r>
              <a:rPr lang="ru-RU" sz="3200" b="1" dirty="0" smtClean="0">
                <a:solidFill>
                  <a:srgbClr val="D5256F"/>
                </a:solidFill>
              </a:rPr>
              <a:t>Абилимпикс-</a:t>
            </a:r>
            <a:r>
              <a:rPr lang="ru-RU" sz="3200" b="1" dirty="0" smtClean="0">
                <a:solidFill>
                  <a:srgbClr val="0C8EDC"/>
                </a:solidFill>
              </a:rPr>
              <a:t>2018</a:t>
            </a:r>
            <a:r>
              <a:rPr lang="ru-RU" sz="3200" b="1" dirty="0" smtClean="0">
                <a:solidFill>
                  <a:srgbClr val="D5256F"/>
                </a:solidFill>
              </a:rPr>
              <a:t>»</a:t>
            </a:r>
            <a:endParaRPr lang="ru-RU" sz="3200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5691" y="1628781"/>
            <a:ext cx="10080625" cy="493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Компетенции с участием студентов КТЭК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</a:rPr>
              <a:t>«Выпечка хлебобулочных изделий»</a:t>
            </a:r>
            <a:endParaRPr lang="ru-RU" sz="2400" b="1" dirty="0" smtClean="0">
              <a:solidFill>
                <a:prstClr val="black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</a:rPr>
              <a:t>«Предпринимательство</a:t>
            </a:r>
            <a:r>
              <a:rPr lang="ru-RU" sz="2400" dirty="0" smtClean="0">
                <a:solidFill>
                  <a:prstClr val="black"/>
                </a:solidFill>
              </a:rPr>
              <a:t>»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</a:rPr>
              <a:t>«</a:t>
            </a:r>
            <a:r>
              <a:rPr lang="ru-RU" sz="2400" dirty="0" smtClean="0">
                <a:solidFill>
                  <a:prstClr val="black"/>
                </a:solidFill>
              </a:rPr>
              <a:t>Кондитерское </a:t>
            </a:r>
            <a:r>
              <a:rPr lang="ru-RU" sz="2400" dirty="0">
                <a:solidFill>
                  <a:prstClr val="black"/>
                </a:solidFill>
              </a:rPr>
              <a:t>дело»,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prstClr val="black"/>
                </a:solidFill>
              </a:rPr>
              <a:t>«</a:t>
            </a:r>
            <a:r>
              <a:rPr lang="ru-RU" sz="2400" dirty="0">
                <a:solidFill>
                  <a:prstClr val="black"/>
                </a:solidFill>
              </a:rPr>
              <a:t>Поварское дело</a:t>
            </a:r>
            <a:r>
              <a:rPr lang="ru-RU" sz="2400" dirty="0" smtClean="0">
                <a:solidFill>
                  <a:prstClr val="black"/>
                </a:solidFill>
              </a:rPr>
              <a:t>»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srgbClr val="C93CD8"/>
                </a:solidFill>
              </a:rPr>
              <a:t>8 участников и 7 педагогов КТЭК</a:t>
            </a:r>
            <a:endParaRPr lang="ru-RU" sz="2400" b="1" dirty="0" smtClean="0">
              <a:solidFill>
                <a:prstClr val="black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Сроки Чемпионата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октябрь 2018г.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Призовые места студентов КТЭК по компетенциям: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3 компетенции </a:t>
            </a:r>
            <a:r>
              <a:rPr lang="ru-RU" sz="2400" dirty="0">
                <a:solidFill>
                  <a:prstClr val="black"/>
                </a:solidFill>
              </a:rPr>
              <a:t>«Выпечка хлебобулочных изделий</a:t>
            </a:r>
            <a:r>
              <a:rPr lang="ru-RU" sz="2400" dirty="0" smtClean="0">
                <a:solidFill>
                  <a:prstClr val="black"/>
                </a:solidFill>
              </a:rPr>
              <a:t>»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«</a:t>
            </a:r>
            <a:r>
              <a:rPr lang="ru-RU" sz="2400" dirty="0">
                <a:solidFill>
                  <a:prstClr val="black"/>
                </a:solidFill>
              </a:rPr>
              <a:t>Предпринимательство</a:t>
            </a:r>
            <a:r>
              <a:rPr lang="ru-RU" sz="2400" dirty="0" smtClean="0">
                <a:solidFill>
                  <a:prstClr val="black"/>
                </a:solidFill>
              </a:rPr>
              <a:t>», </a:t>
            </a:r>
            <a:r>
              <a:rPr lang="ru-RU" sz="2400" dirty="0">
                <a:solidFill>
                  <a:prstClr val="black"/>
                </a:solidFill>
              </a:rPr>
              <a:t>«Поварское дело»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4 диплома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solidFill>
                  <a:schemeClr val="tx1"/>
                </a:solidFill>
              </a:rPr>
              <a:t>Ресурсный учебно-методический центр </a:t>
            </a:r>
            <a:r>
              <a:rPr lang="ru-RU" sz="4000" dirty="0">
                <a:solidFill>
                  <a:schemeClr val="tx1"/>
                </a:solidFill>
              </a:rPr>
              <a:t>инклюзивного образования по направлению «Питание» Костромской </a:t>
            </a:r>
            <a:r>
              <a:rPr lang="ru-RU" sz="4000" dirty="0" smtClean="0">
                <a:solidFill>
                  <a:schemeClr val="tx1"/>
                </a:solidFill>
              </a:rPr>
              <a:t>области на базе ОГБПОУ «КТЭК»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599" y="4114800"/>
            <a:ext cx="5217438" cy="168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ru-RU" sz="3600" b="1" dirty="0" smtClean="0">
                <a:solidFill>
                  <a:srgbClr val="00B7D7"/>
                </a:solidFill>
              </a:rPr>
              <a:t>Создан приказом ДОН</a:t>
            </a:r>
          </a:p>
          <a:p>
            <a:pPr algn="r"/>
            <a:r>
              <a:rPr lang="ru-RU" sz="3600" b="1" dirty="0">
                <a:solidFill>
                  <a:srgbClr val="00B7D7"/>
                </a:solidFill>
              </a:rPr>
              <a:t>22.02.2018 года № 3601 </a:t>
            </a:r>
            <a:r>
              <a:rPr lang="ru-RU" sz="3600" b="1" dirty="0" smtClean="0">
                <a:solidFill>
                  <a:srgbClr val="00B7D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90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8509D"/>
                </a:solidFill>
              </a:rPr>
              <a:t>II Региональный Чемпионат профессионального </a:t>
            </a:r>
            <a:r>
              <a:rPr lang="ru-RU" sz="2800" b="1" dirty="0">
                <a:solidFill>
                  <a:srgbClr val="C8509D"/>
                </a:solidFill>
              </a:rPr>
              <a:t>мастерства среди инвалидов и лиц с ОВЗ «</a:t>
            </a:r>
            <a:r>
              <a:rPr lang="ru-RU" sz="2800" b="1" dirty="0" smtClean="0">
                <a:solidFill>
                  <a:srgbClr val="C8509D"/>
                </a:solidFill>
              </a:rPr>
              <a:t>Абилимпикс-</a:t>
            </a:r>
            <a:r>
              <a:rPr lang="ru-RU" sz="2800" b="1" dirty="0" smtClean="0">
                <a:solidFill>
                  <a:srgbClr val="0C8EDC"/>
                </a:solidFill>
              </a:rPr>
              <a:t>2018</a:t>
            </a:r>
            <a:r>
              <a:rPr lang="ru-RU" sz="2800" b="1" dirty="0" smtClean="0">
                <a:solidFill>
                  <a:srgbClr val="C8509D"/>
                </a:solidFill>
              </a:rPr>
              <a:t>»</a:t>
            </a:r>
            <a:r>
              <a:rPr lang="ru-RU" sz="2800" dirty="0" smtClean="0">
                <a:solidFill>
                  <a:srgbClr val="C8509D"/>
                </a:solidFill>
              </a:rPr>
              <a:t>: </a:t>
            </a:r>
          </a:p>
          <a:p>
            <a:endParaRPr lang="ru-RU" sz="2800" dirty="0" smtClean="0">
              <a:solidFill>
                <a:srgbClr val="C93CD8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solidFill>
                  <a:srgbClr val="002060"/>
                </a:solidFill>
              </a:rPr>
              <a:t>Гогин Е.Г.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>
                <a:solidFill>
                  <a:srgbClr val="002060"/>
                </a:solidFill>
              </a:rPr>
              <a:t>диплом за </a:t>
            </a:r>
            <a:r>
              <a:rPr lang="ru-RU" sz="2400" b="1" dirty="0">
                <a:solidFill>
                  <a:srgbClr val="C8509D"/>
                </a:solidFill>
              </a:rPr>
              <a:t>1 </a:t>
            </a:r>
            <a:r>
              <a:rPr lang="ru-RU" sz="2400" b="1" dirty="0" smtClean="0">
                <a:solidFill>
                  <a:srgbClr val="C8509D"/>
                </a:solidFill>
              </a:rPr>
              <a:t>место</a:t>
            </a:r>
            <a:r>
              <a:rPr lang="ru-RU" sz="2400" dirty="0" smtClean="0">
                <a:solidFill>
                  <a:srgbClr val="C8509D"/>
                </a:solidFill>
              </a:rPr>
              <a:t>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err="1">
                <a:solidFill>
                  <a:srgbClr val="002060"/>
                </a:solidFill>
              </a:rPr>
              <a:t>Амплеев</a:t>
            </a:r>
            <a:r>
              <a:rPr lang="ru-RU" sz="2400" dirty="0">
                <a:solidFill>
                  <a:srgbClr val="002060"/>
                </a:solidFill>
              </a:rPr>
              <a:t> Ярослав </a:t>
            </a:r>
            <a:r>
              <a:rPr lang="ru-RU" sz="2400" dirty="0" smtClean="0">
                <a:solidFill>
                  <a:srgbClr val="002060"/>
                </a:solidFill>
              </a:rPr>
              <a:t>- диплом за </a:t>
            </a:r>
            <a:r>
              <a:rPr lang="ru-RU" sz="2400" b="1" dirty="0" smtClean="0">
                <a:solidFill>
                  <a:srgbClr val="C8509D"/>
                </a:solidFill>
              </a:rPr>
              <a:t>1 место</a:t>
            </a:r>
            <a:r>
              <a:rPr lang="ru-RU" sz="2400" dirty="0" smtClean="0">
                <a:solidFill>
                  <a:srgbClr val="C8509D"/>
                </a:solidFill>
              </a:rPr>
              <a:t>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Скрябина </a:t>
            </a:r>
            <a:r>
              <a:rPr lang="ru-RU" sz="2400" dirty="0">
                <a:solidFill>
                  <a:srgbClr val="002060"/>
                </a:solidFill>
              </a:rPr>
              <a:t>Ксения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- диплом за 3  место, 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Смирнова </a:t>
            </a:r>
            <a:r>
              <a:rPr lang="ru-RU" sz="2400" dirty="0">
                <a:solidFill>
                  <a:srgbClr val="002060"/>
                </a:solidFill>
              </a:rPr>
              <a:t>Варвара - диплом за 3  </a:t>
            </a:r>
            <a:r>
              <a:rPr lang="ru-RU" sz="2400" dirty="0" smtClean="0">
                <a:solidFill>
                  <a:srgbClr val="002060"/>
                </a:solidFill>
              </a:rPr>
              <a:t>место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10250" y="4438431"/>
            <a:ext cx="4961687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b="1" dirty="0" smtClean="0">
                <a:solidFill>
                  <a:srgbClr val="00B7D7"/>
                </a:solidFill>
              </a:rPr>
              <a:t>Лидеры</a:t>
            </a:r>
          </a:p>
          <a:p>
            <a:pPr algn="ctr"/>
            <a:r>
              <a:rPr lang="ru-RU" sz="4000" b="1" dirty="0" smtClean="0">
                <a:solidFill>
                  <a:srgbClr val="00B7D7"/>
                </a:solidFill>
              </a:rPr>
              <a:t>4 призовых места</a:t>
            </a:r>
          </a:p>
        </p:txBody>
      </p:sp>
    </p:spTree>
    <p:extLst>
      <p:ext uri="{BB962C8B-B14F-4D97-AF65-F5344CB8AC3E}">
        <p14:creationId xmlns:p14="http://schemas.microsoft.com/office/powerpoint/2010/main" val="36425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845291" y="304037"/>
            <a:ext cx="9270124" cy="1324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IV Национальный Чемпионат </a:t>
            </a:r>
            <a:r>
              <a:rPr lang="ru-RU" sz="3200" b="1" dirty="0">
                <a:solidFill>
                  <a:srgbClr val="D5256F"/>
                </a:solidFill>
              </a:rPr>
              <a:t>профессионального мастерства среди инвалидов и лиц с ОВЗ «</a:t>
            </a:r>
            <a:r>
              <a:rPr lang="ru-RU" sz="3200" b="1" dirty="0" smtClean="0">
                <a:solidFill>
                  <a:srgbClr val="D5256F"/>
                </a:solidFill>
              </a:rPr>
              <a:t>Абилимпикс-</a:t>
            </a:r>
            <a:r>
              <a:rPr lang="ru-RU" sz="3200" b="1" dirty="0" smtClean="0">
                <a:solidFill>
                  <a:srgbClr val="0C8EDC"/>
                </a:solidFill>
              </a:rPr>
              <a:t>2018</a:t>
            </a:r>
            <a:r>
              <a:rPr lang="ru-RU" sz="3200" b="1" dirty="0" smtClean="0">
                <a:solidFill>
                  <a:srgbClr val="D5256F"/>
                </a:solidFill>
              </a:rPr>
              <a:t>»</a:t>
            </a:r>
            <a:endParaRPr lang="ru-RU" sz="3200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5691" y="1628781"/>
            <a:ext cx="10080625" cy="493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Компетенции с участием студентов КТЭК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solidFill>
                  <a:prstClr val="black"/>
                </a:solidFill>
              </a:rPr>
              <a:t>«Выпечка хлебобулочных изделий</a:t>
            </a:r>
            <a:r>
              <a:rPr lang="ru-RU" sz="2400" dirty="0" smtClean="0">
                <a:solidFill>
                  <a:prstClr val="black"/>
                </a:solidFill>
              </a:rPr>
              <a:t>»</a:t>
            </a:r>
          </a:p>
          <a:p>
            <a:r>
              <a:rPr lang="ru-RU" sz="2400" b="1" dirty="0" smtClean="0">
                <a:solidFill>
                  <a:srgbClr val="C93CD8"/>
                </a:solidFill>
              </a:rPr>
              <a:t>1 участник и 3 педагога КТЭК</a:t>
            </a:r>
            <a:endParaRPr lang="ru-RU" sz="2400" b="1" dirty="0" smtClean="0">
              <a:solidFill>
                <a:prstClr val="black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Сроки Чемпионата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ноябрь 2018г.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Национальные эксперты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Березовская Н.Н. – </a:t>
            </a:r>
            <a:r>
              <a:rPr lang="ru-RU" sz="2400" b="1" dirty="0" smtClean="0">
                <a:solidFill>
                  <a:srgbClr val="FF0000"/>
                </a:solidFill>
              </a:rPr>
              <a:t>главный национальный эксперт по компетенции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Красовская Т.В.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Дмитриева О.В.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Призовые места студентов КТЭК по компетенциям: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1 компетенция </a:t>
            </a:r>
            <a:r>
              <a:rPr lang="ru-RU" sz="2400" dirty="0">
                <a:solidFill>
                  <a:prstClr val="black"/>
                </a:solidFill>
              </a:rPr>
              <a:t>«Выпечка хлебобулочных изделий</a:t>
            </a:r>
            <a:r>
              <a:rPr lang="ru-RU" sz="2400" dirty="0" smtClean="0">
                <a:solidFill>
                  <a:prstClr val="black"/>
                </a:solidFill>
              </a:rPr>
              <a:t>»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1 диплом победителя </a:t>
            </a:r>
            <a:r>
              <a:rPr lang="ru-RU" sz="2400" b="1" dirty="0" smtClean="0">
                <a:solidFill>
                  <a:srgbClr val="D5256F"/>
                </a:solidFill>
              </a:rPr>
              <a:t>Гогин Егор </a:t>
            </a:r>
            <a:r>
              <a:rPr lang="ru-RU" sz="2400" b="1" dirty="0" err="1" smtClean="0">
                <a:solidFill>
                  <a:srgbClr val="D5256F"/>
                </a:solidFill>
              </a:rPr>
              <a:t>Гордеевич</a:t>
            </a:r>
            <a:r>
              <a:rPr lang="ru-RU" sz="2400" b="1" dirty="0" smtClean="0">
                <a:solidFill>
                  <a:srgbClr val="D5256F"/>
                </a:solidFill>
              </a:rPr>
              <a:t>, </a:t>
            </a:r>
            <a:r>
              <a:rPr lang="ru-RU" sz="2400" b="1" dirty="0">
                <a:solidFill>
                  <a:srgbClr val="D5256F"/>
                </a:solidFill>
              </a:rPr>
              <a:t>диплом </a:t>
            </a:r>
            <a:r>
              <a:rPr lang="ru-RU" sz="2400" b="1" dirty="0" smtClean="0">
                <a:solidFill>
                  <a:srgbClr val="D5256F"/>
                </a:solidFill>
              </a:rPr>
              <a:t>I степени</a:t>
            </a:r>
          </a:p>
        </p:txBody>
      </p:sp>
    </p:spTree>
    <p:extLst>
      <p:ext uri="{BB962C8B-B14F-4D97-AF65-F5344CB8AC3E}">
        <p14:creationId xmlns:p14="http://schemas.microsoft.com/office/powerpoint/2010/main" val="8467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065284" y="296870"/>
            <a:ext cx="9270124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III Региональный Чемпионат </a:t>
            </a:r>
            <a:r>
              <a:rPr lang="ru-RU" sz="3200" b="1" dirty="0">
                <a:solidFill>
                  <a:srgbClr val="D5256F"/>
                </a:solidFill>
              </a:rPr>
              <a:t>профессионального мастерства среди инвалидов и лиц с ОВЗ «Абилимпикс-</a:t>
            </a:r>
            <a:r>
              <a:rPr lang="ru-RU" sz="3200" b="1" dirty="0">
                <a:solidFill>
                  <a:srgbClr val="0C8EDC"/>
                </a:solidFill>
              </a:rPr>
              <a:t>2019</a:t>
            </a:r>
            <a:r>
              <a:rPr lang="ru-RU" sz="3200" b="1" dirty="0">
                <a:solidFill>
                  <a:srgbClr val="D5256F"/>
                </a:solidFill>
              </a:rPr>
              <a:t>»</a:t>
            </a:r>
            <a:endParaRPr lang="ru-RU" sz="3200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5691" y="1628781"/>
            <a:ext cx="10080625" cy="493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Компетенции с участием студентов КТЭК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«Выпечка хлебобулочных изделий»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«Предпринимательство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«</a:t>
            </a:r>
            <a:r>
              <a:rPr lang="ru-RU" sz="2400" dirty="0" smtClean="0">
                <a:solidFill>
                  <a:schemeClr val="tx1"/>
                </a:solidFill>
              </a:rPr>
              <a:t>Кондитерское </a:t>
            </a:r>
            <a:r>
              <a:rPr lang="ru-RU" sz="2400" dirty="0">
                <a:solidFill>
                  <a:schemeClr val="tx1"/>
                </a:solidFill>
              </a:rPr>
              <a:t>дело»,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ru-RU" sz="2400" dirty="0">
                <a:solidFill>
                  <a:schemeClr val="tx1"/>
                </a:solidFill>
              </a:rPr>
              <a:t>Поварское дело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C93CD8"/>
                </a:solidFill>
              </a:rPr>
              <a:t>9 участников и 7 педагогов КТЭК рост на 9 %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Сроки Чемпионата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июль 2019г.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Призовые места студентов КТЭК:</a:t>
            </a:r>
          </a:p>
          <a:p>
            <a:r>
              <a:rPr lang="ru-RU" sz="2400" b="1" dirty="0" smtClean="0">
                <a:solidFill>
                  <a:srgbClr val="C93CD8"/>
                </a:solidFill>
              </a:rPr>
              <a:t>рост на 43%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C8509D"/>
                </a:solidFill>
              </a:rPr>
              <a:t>III </a:t>
            </a:r>
            <a:r>
              <a:rPr lang="ru-RU" sz="2800" b="1" dirty="0" smtClean="0">
                <a:solidFill>
                  <a:srgbClr val="C8509D"/>
                </a:solidFill>
              </a:rPr>
              <a:t>Региональный Чемпионат профессионального </a:t>
            </a:r>
            <a:r>
              <a:rPr lang="ru-RU" sz="2800" b="1" dirty="0">
                <a:solidFill>
                  <a:srgbClr val="C8509D"/>
                </a:solidFill>
              </a:rPr>
              <a:t>мастерства среди инвалидов и лиц с ОВЗ «Абилимпикс-2019»</a:t>
            </a:r>
            <a:r>
              <a:rPr lang="ru-RU" sz="2800" dirty="0" smtClean="0">
                <a:solidFill>
                  <a:srgbClr val="C8509D"/>
                </a:solidFill>
              </a:rPr>
              <a:t>: </a:t>
            </a:r>
          </a:p>
          <a:p>
            <a:endParaRPr lang="ru-RU" sz="2800" dirty="0" smtClean="0">
              <a:solidFill>
                <a:srgbClr val="C93CD8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err="1">
                <a:solidFill>
                  <a:srgbClr val="002060"/>
                </a:solidFill>
              </a:rPr>
              <a:t>Афонина</a:t>
            </a:r>
            <a:r>
              <a:rPr lang="ru-RU" sz="2400" dirty="0">
                <a:solidFill>
                  <a:srgbClr val="002060"/>
                </a:solidFill>
              </a:rPr>
              <a:t> Ксения - диплом за </a:t>
            </a:r>
            <a:r>
              <a:rPr lang="ru-RU" sz="2400" b="1" dirty="0">
                <a:solidFill>
                  <a:srgbClr val="C8509D"/>
                </a:solidFill>
              </a:rPr>
              <a:t>1 </a:t>
            </a:r>
            <a:r>
              <a:rPr lang="ru-RU" sz="2400" b="1" dirty="0" smtClean="0">
                <a:solidFill>
                  <a:srgbClr val="C8509D"/>
                </a:solidFill>
              </a:rPr>
              <a:t>место</a:t>
            </a:r>
            <a:r>
              <a:rPr lang="ru-RU" sz="2400" dirty="0" smtClean="0">
                <a:solidFill>
                  <a:srgbClr val="C8509D"/>
                </a:solidFill>
              </a:rPr>
              <a:t>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Кудрявцев Вадим - диплом за </a:t>
            </a:r>
            <a:r>
              <a:rPr lang="ru-RU" sz="2400" b="1" dirty="0" smtClean="0">
                <a:solidFill>
                  <a:srgbClr val="C8509D"/>
                </a:solidFill>
              </a:rPr>
              <a:t>1 место</a:t>
            </a:r>
            <a:r>
              <a:rPr lang="ru-RU" sz="2400" dirty="0" smtClean="0">
                <a:solidFill>
                  <a:srgbClr val="C8509D"/>
                </a:solidFill>
              </a:rPr>
              <a:t>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Гончаров </a:t>
            </a:r>
            <a:r>
              <a:rPr lang="ru-RU" sz="2400" dirty="0">
                <a:solidFill>
                  <a:srgbClr val="002060"/>
                </a:solidFill>
              </a:rPr>
              <a:t>Богдан - диплом за 2  </a:t>
            </a:r>
            <a:r>
              <a:rPr lang="ru-RU" sz="2400" dirty="0" smtClean="0">
                <a:solidFill>
                  <a:srgbClr val="002060"/>
                </a:solidFill>
              </a:rPr>
              <a:t>место,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Полякова </a:t>
            </a:r>
            <a:r>
              <a:rPr lang="ru-RU" sz="2400" dirty="0">
                <a:solidFill>
                  <a:srgbClr val="002060"/>
                </a:solidFill>
              </a:rPr>
              <a:t>Анна - диплом за 2  место,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Лебедев </a:t>
            </a:r>
            <a:r>
              <a:rPr lang="ru-RU" sz="2400" dirty="0">
                <a:solidFill>
                  <a:srgbClr val="002060"/>
                </a:solidFill>
              </a:rPr>
              <a:t>Илья - диплом за 3  место, 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</a:rPr>
              <a:t>Смирнова </a:t>
            </a:r>
            <a:r>
              <a:rPr lang="ru-RU" sz="2400" dirty="0">
                <a:solidFill>
                  <a:srgbClr val="002060"/>
                </a:solidFill>
              </a:rPr>
              <a:t>Варвара - диплом за 3  место,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rgbClr val="002060"/>
                </a:solidFill>
              </a:rPr>
              <a:t>Вах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Илья - диплом за 3  место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4498" y="4438431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b="1" dirty="0" smtClean="0">
                <a:solidFill>
                  <a:srgbClr val="00B7D7"/>
                </a:solidFill>
              </a:rPr>
              <a:t>Лидеры:</a:t>
            </a:r>
          </a:p>
          <a:p>
            <a:pPr algn="ctr"/>
            <a:r>
              <a:rPr lang="ru-RU" sz="4800" b="1" dirty="0" smtClean="0">
                <a:solidFill>
                  <a:srgbClr val="00B7D7"/>
                </a:solidFill>
              </a:rPr>
              <a:t>7 призовых мест</a:t>
            </a:r>
          </a:p>
        </p:txBody>
      </p:sp>
    </p:spTree>
    <p:extLst>
      <p:ext uri="{BB962C8B-B14F-4D97-AF65-F5344CB8AC3E}">
        <p14:creationId xmlns:p14="http://schemas.microsoft.com/office/powerpoint/2010/main" val="20910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9546" y="558800"/>
            <a:ext cx="728366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C8509D"/>
                </a:solidFill>
              </a:rPr>
              <a:t>III </a:t>
            </a:r>
            <a:r>
              <a:rPr lang="ru-RU" sz="2800" b="1" dirty="0" smtClean="0">
                <a:solidFill>
                  <a:srgbClr val="C8509D"/>
                </a:solidFill>
              </a:rPr>
              <a:t>Региональный Чемпионат профессионального </a:t>
            </a:r>
            <a:r>
              <a:rPr lang="ru-RU" sz="2800" b="1" dirty="0">
                <a:solidFill>
                  <a:srgbClr val="C8509D"/>
                </a:solidFill>
              </a:rPr>
              <a:t>мастерства среди инвалидов и лиц с ОВЗ «Абилимпикс-</a:t>
            </a:r>
            <a:r>
              <a:rPr lang="ru-RU" sz="2800" b="1" dirty="0">
                <a:solidFill>
                  <a:srgbClr val="0C8EDC"/>
                </a:solidFill>
              </a:rPr>
              <a:t>2019»</a:t>
            </a:r>
            <a:r>
              <a:rPr lang="ru-RU" sz="2800" dirty="0" smtClean="0">
                <a:solidFill>
                  <a:srgbClr val="0C8EDC"/>
                </a:solidFill>
              </a:rPr>
              <a:t>: </a:t>
            </a:r>
          </a:p>
          <a:p>
            <a:r>
              <a:rPr lang="ru-RU" sz="2400" dirty="0">
                <a:solidFill>
                  <a:schemeClr val="tx1"/>
                </a:solidFill>
              </a:rPr>
              <a:t>9 </a:t>
            </a:r>
            <a:r>
              <a:rPr lang="ru-RU" sz="2400" dirty="0" smtClean="0">
                <a:solidFill>
                  <a:schemeClr val="tx1"/>
                </a:solidFill>
              </a:rPr>
              <a:t>добровольцев КТЭК  </a:t>
            </a:r>
            <a:r>
              <a:rPr lang="ru-RU" sz="2400" dirty="0">
                <a:solidFill>
                  <a:schemeClr val="tx1"/>
                </a:solidFill>
              </a:rPr>
              <a:t>в возрасте от 14 лет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Критерии: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эффективность </a:t>
            </a:r>
            <a:r>
              <a:rPr lang="ru-RU" sz="2400" dirty="0">
                <a:solidFill>
                  <a:schemeClr val="tx1"/>
                </a:solidFill>
              </a:rPr>
              <a:t>добровольческой (волонтерской) деятельности </a:t>
            </a:r>
            <a:r>
              <a:rPr lang="ru-RU" sz="2400" dirty="0" smtClean="0">
                <a:solidFill>
                  <a:schemeClr val="tx1"/>
                </a:solidFill>
              </a:rPr>
              <a:t>участников,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актуальность </a:t>
            </a:r>
            <a:r>
              <a:rPr lang="ru-RU" sz="2400" dirty="0">
                <a:solidFill>
                  <a:schemeClr val="tx1"/>
                </a:solidFill>
              </a:rPr>
              <a:t>и социальная значимость представленных проектов и т.д.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Студентка </a:t>
            </a:r>
            <a:r>
              <a:rPr lang="ru-RU" sz="2400" dirty="0">
                <a:solidFill>
                  <a:schemeClr val="tx1"/>
                </a:solidFill>
              </a:rPr>
              <a:t>2 </a:t>
            </a:r>
            <a:r>
              <a:rPr lang="ru-RU" sz="2400" dirty="0" smtClean="0">
                <a:solidFill>
                  <a:schemeClr val="tx1"/>
                </a:solidFill>
              </a:rPr>
              <a:t>курса </a:t>
            </a:r>
            <a:r>
              <a:rPr lang="ru-RU" sz="2400" b="1" dirty="0" err="1" smtClean="0">
                <a:solidFill>
                  <a:srgbClr val="D5256F"/>
                </a:solidFill>
              </a:rPr>
              <a:t>Финогенова</a:t>
            </a:r>
            <a:r>
              <a:rPr lang="ru-RU" sz="2400" b="1" dirty="0" smtClean="0">
                <a:solidFill>
                  <a:srgbClr val="D5256F"/>
                </a:solidFill>
              </a:rPr>
              <a:t> Екатерина</a:t>
            </a:r>
            <a:r>
              <a:rPr lang="ru-RU" sz="2400" dirty="0" smtClean="0">
                <a:solidFill>
                  <a:schemeClr val="tx1"/>
                </a:solidFill>
              </a:rPr>
              <a:t>, специальность </a:t>
            </a:r>
            <a:r>
              <a:rPr lang="ru-RU" sz="2400" dirty="0">
                <a:solidFill>
                  <a:schemeClr val="tx1"/>
                </a:solidFill>
              </a:rPr>
              <a:t>«Технология продукции общественного питания» </a:t>
            </a:r>
            <a:r>
              <a:rPr lang="ru-RU" sz="2400" dirty="0" smtClean="0">
                <a:solidFill>
                  <a:schemeClr val="tx1"/>
                </a:solidFill>
              </a:rPr>
              <a:t>- волонтер </a:t>
            </a:r>
            <a:r>
              <a:rPr lang="ru-RU" sz="2400" dirty="0">
                <a:solidFill>
                  <a:schemeClr val="tx1"/>
                </a:solidFill>
              </a:rPr>
              <a:t>по компетенции «Выпечка хлебобулочных изделий» </a:t>
            </a:r>
            <a:r>
              <a:rPr lang="ru-RU" sz="2400" b="1" dirty="0" smtClean="0">
                <a:solidFill>
                  <a:srgbClr val="D5256F"/>
                </a:solidFill>
              </a:rPr>
              <a:t>диплом </a:t>
            </a:r>
            <a:r>
              <a:rPr lang="ru-RU" sz="2400" b="1" dirty="0">
                <a:solidFill>
                  <a:srgbClr val="D5256F"/>
                </a:solidFill>
              </a:rPr>
              <a:t>II степени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4498" y="4438431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3200" b="1" dirty="0" smtClean="0">
                <a:solidFill>
                  <a:srgbClr val="00B7D7"/>
                </a:solidFill>
              </a:rPr>
              <a:t>Конкурс волонтеров</a:t>
            </a:r>
          </a:p>
          <a:p>
            <a:pPr algn="ctr"/>
            <a:r>
              <a:rPr lang="ru-RU" sz="3200" b="1" dirty="0" smtClean="0">
                <a:solidFill>
                  <a:srgbClr val="00B7D7"/>
                </a:solidFill>
              </a:rPr>
              <a:t>«Лучший волонтер «Абилимпикс-2019»</a:t>
            </a:r>
          </a:p>
        </p:txBody>
      </p:sp>
    </p:spTree>
    <p:extLst>
      <p:ext uri="{BB962C8B-B14F-4D97-AF65-F5344CB8AC3E}">
        <p14:creationId xmlns:p14="http://schemas.microsoft.com/office/powerpoint/2010/main" val="39364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C93CD8"/>
              </a:solidFill>
            </a:endParaRPr>
          </a:p>
          <a:p>
            <a:r>
              <a:rPr lang="ru-RU" sz="2800" b="1" dirty="0" smtClean="0">
                <a:solidFill>
                  <a:srgbClr val="0C8EDC"/>
                </a:solidFill>
              </a:rPr>
              <a:t>Получена</a:t>
            </a:r>
            <a:endParaRPr lang="ru-RU" sz="2800" b="1" dirty="0">
              <a:solidFill>
                <a:srgbClr val="0C8EDC"/>
              </a:solidFill>
            </a:endParaRPr>
          </a:p>
          <a:p>
            <a:r>
              <a:rPr lang="ru-RU" sz="2400" b="1" dirty="0" smtClean="0">
                <a:solidFill>
                  <a:srgbClr val="C93CD8"/>
                </a:solidFill>
              </a:rPr>
              <a:t>Субсидия </a:t>
            </a:r>
            <a:r>
              <a:rPr lang="ru-RU" sz="2400" b="1" dirty="0">
                <a:solidFill>
                  <a:srgbClr val="C93CD8"/>
                </a:solidFill>
              </a:rPr>
              <a:t>из федерального бюджета бюджету Костромской области на создание условий для получения среднего профессионального образования людьми с </a:t>
            </a:r>
            <a:r>
              <a:rPr lang="ru-RU" sz="2400" b="1" dirty="0" smtClean="0">
                <a:solidFill>
                  <a:srgbClr val="C93CD8"/>
                </a:solidFill>
              </a:rPr>
              <a:t>ОВЗ</a:t>
            </a:r>
            <a:r>
              <a:rPr lang="ru-RU" sz="2800" b="1" dirty="0" smtClean="0">
                <a:solidFill>
                  <a:srgbClr val="C93CD8"/>
                </a:solidFill>
              </a:rPr>
              <a:t>: 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Соглашение № </a:t>
            </a:r>
            <a:r>
              <a:rPr lang="ru-RU" sz="2000" b="1" dirty="0">
                <a:solidFill>
                  <a:schemeClr val="tx1"/>
                </a:solidFill>
              </a:rPr>
              <a:t>073-08-2019-166 от 8 февраля </a:t>
            </a:r>
            <a:r>
              <a:rPr lang="ru-RU" sz="2000" dirty="0">
                <a:solidFill>
                  <a:srgbClr val="002060"/>
                </a:solidFill>
              </a:rPr>
              <a:t>2019 г. </a:t>
            </a: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рамках государственной программы Российской Федерации «Развитие образования»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</a:rPr>
              <a:t>Сумма субсидии: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3 013,1 </a:t>
            </a:r>
            <a:r>
              <a:rPr lang="ru-RU" sz="2000" b="1" dirty="0" smtClean="0">
                <a:solidFill>
                  <a:schemeClr val="tx1"/>
                </a:solidFill>
              </a:rPr>
              <a:t>тыс. руб.</a:t>
            </a:r>
            <a:r>
              <a:rPr lang="ru-RU" sz="2000" dirty="0">
                <a:solidFill>
                  <a:schemeClr val="tx1"/>
                </a:solidFill>
              </a:rPr>
              <a:t>	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Срок реализации:  </a:t>
            </a:r>
            <a:r>
              <a:rPr lang="ru-RU" sz="2000" dirty="0">
                <a:solidFill>
                  <a:schemeClr val="tx1"/>
                </a:solidFill>
              </a:rPr>
              <a:t>15 января 2020 года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Основная задача: </a:t>
            </a:r>
            <a:r>
              <a:rPr lang="ru-RU" sz="2000" dirty="0" smtClean="0">
                <a:solidFill>
                  <a:prstClr val="black"/>
                </a:solidFill>
              </a:rPr>
              <a:t>создание в КТЭК лаборатории по Хлебопечению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7648" y="4422666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00B7D7"/>
                </a:solidFill>
              </a:rPr>
              <a:t>Грант-2</a:t>
            </a:r>
          </a:p>
          <a:p>
            <a:pPr algn="ctr"/>
            <a:r>
              <a:rPr lang="ru-RU" sz="4400" b="1" dirty="0" smtClean="0">
                <a:solidFill>
                  <a:srgbClr val="00B7D7"/>
                </a:solidFill>
              </a:rPr>
              <a:t> на развитие РУМЦ</a:t>
            </a:r>
          </a:p>
        </p:txBody>
      </p:sp>
    </p:spTree>
    <p:extLst>
      <p:ext uri="{BB962C8B-B14F-4D97-AF65-F5344CB8AC3E}">
        <p14:creationId xmlns:p14="http://schemas.microsoft.com/office/powerpoint/2010/main" val="20260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C93CD8"/>
              </a:solidFill>
            </a:endParaRPr>
          </a:p>
          <a:p>
            <a:r>
              <a:rPr lang="ru-RU" sz="3600" b="1" dirty="0" smtClean="0">
                <a:solidFill>
                  <a:srgbClr val="0C8EDC"/>
                </a:solidFill>
              </a:rPr>
              <a:t>Подана заявка КТЭК:</a:t>
            </a:r>
            <a:endParaRPr lang="ru-RU" sz="3600" b="1" dirty="0">
              <a:solidFill>
                <a:srgbClr val="0C8EDC"/>
              </a:solidFill>
            </a:endParaRPr>
          </a:p>
          <a:p>
            <a:r>
              <a:rPr lang="ru-RU" sz="2400" b="1" dirty="0" smtClean="0">
                <a:solidFill>
                  <a:srgbClr val="C93CD8"/>
                </a:solidFill>
              </a:rPr>
              <a:t>Субсидия </a:t>
            </a:r>
            <a:r>
              <a:rPr lang="ru-RU" sz="2400" b="1" dirty="0">
                <a:solidFill>
                  <a:srgbClr val="C93CD8"/>
                </a:solidFill>
              </a:rPr>
              <a:t>из федерального бюджета бюджету Костромской области на создание условий для получения среднего профессионального образования людьми с </a:t>
            </a:r>
            <a:r>
              <a:rPr lang="ru-RU" sz="2400" b="1" dirty="0" smtClean="0">
                <a:solidFill>
                  <a:srgbClr val="C93CD8"/>
                </a:solidFill>
              </a:rPr>
              <a:t>ОВЗ</a:t>
            </a:r>
            <a:r>
              <a:rPr lang="ru-RU" sz="2800" b="1" dirty="0" smtClean="0">
                <a:solidFill>
                  <a:srgbClr val="C93CD8"/>
                </a:solidFill>
              </a:rPr>
              <a:t>: 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рамках государственной программы Российской Федерации «Развитие образования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	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</a:rPr>
              <a:t>Срок реализации:  </a:t>
            </a:r>
            <a:r>
              <a:rPr lang="ru-RU" sz="2000" dirty="0" smtClean="0">
                <a:solidFill>
                  <a:prstClr val="black"/>
                </a:solidFill>
              </a:rPr>
              <a:t>3 года</a:t>
            </a:r>
            <a:endParaRPr lang="ru-RU" sz="20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</a:rPr>
              <a:t>Основная задача: </a:t>
            </a:r>
            <a:r>
              <a:rPr lang="ru-RU" sz="2000" dirty="0" smtClean="0">
                <a:solidFill>
                  <a:prstClr val="black"/>
                </a:solidFill>
              </a:rPr>
              <a:t>реализация функций РУМЦ на межрегиональном уровне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7648" y="4422666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solidFill>
                  <a:srgbClr val="00B7D7"/>
                </a:solidFill>
              </a:rPr>
              <a:t>Грант-3</a:t>
            </a:r>
          </a:p>
          <a:p>
            <a:pPr algn="ctr"/>
            <a:r>
              <a:rPr lang="ru-RU" sz="4400" b="1" dirty="0" smtClean="0">
                <a:solidFill>
                  <a:srgbClr val="00B7D7"/>
                </a:solidFill>
              </a:rPr>
              <a:t> на развитие РУМЦ</a:t>
            </a:r>
          </a:p>
        </p:txBody>
      </p:sp>
    </p:spTree>
    <p:extLst>
      <p:ext uri="{BB962C8B-B14F-4D97-AF65-F5344CB8AC3E}">
        <p14:creationId xmlns:p14="http://schemas.microsoft.com/office/powerpoint/2010/main" val="8552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054101" y="558800"/>
            <a:ext cx="10083800" cy="5753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D5256F"/>
                </a:solidFill>
              </a:rPr>
              <a:t>Благодарю</a:t>
            </a:r>
          </a:p>
          <a:p>
            <a:pPr algn="ctr"/>
            <a:r>
              <a:rPr lang="ru-RU" sz="6600" b="1" dirty="0" smtClean="0">
                <a:solidFill>
                  <a:srgbClr val="D5256F"/>
                </a:solidFill>
              </a:rPr>
              <a:t>за внимание!</a:t>
            </a:r>
            <a:endParaRPr lang="en-US" sz="6600" b="1" dirty="0" smtClean="0">
              <a:solidFill>
                <a:srgbClr val="D5256F"/>
              </a:solidFill>
            </a:endParaRPr>
          </a:p>
          <a:p>
            <a:pPr algn="ctr"/>
            <a:endParaRPr lang="ru-RU" sz="2800" b="1" dirty="0" smtClean="0">
              <a:solidFill>
                <a:srgbClr val="D5256F"/>
              </a:solidFill>
            </a:endParaRPr>
          </a:p>
          <a:p>
            <a:pPr algn="ctr"/>
            <a:endParaRPr lang="ru-RU" sz="2400" b="1" dirty="0">
              <a:solidFill>
                <a:srgbClr val="D525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02428" y="260354"/>
            <a:ext cx="11580544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3200" b="1" dirty="0">
                <a:solidFill>
                  <a:srgbClr val="002060"/>
                </a:solidFill>
                <a:latin typeface="Franklin Gothic Medium Cond" pitchFamily="32" charset="0"/>
                <a:cs typeface="Times New Roman" pitchFamily="16" charset="0"/>
              </a:rPr>
              <a:t>Модель профессионального инклюзивного образования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21424" y="6249993"/>
            <a:ext cx="154719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fld id="{790AE219-60F5-4180-A1D9-0C2413DE1D07}" type="slidenum">
              <a:rPr lang="ru-RU" sz="1000">
                <a:solidFill>
                  <a:srgbClr val="073E87"/>
                </a:solidFill>
              </a:rPr>
              <a:pPr algn="ctr">
                <a:buClrTx/>
                <a:buFontTx/>
                <a:buNone/>
              </a:pPr>
              <a:t>3</a:t>
            </a:fld>
            <a:endParaRPr lang="ru-RU" sz="1000">
              <a:solidFill>
                <a:srgbClr val="073E87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77080" y="1851030"/>
            <a:ext cx="9300771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80939" y="5516563"/>
            <a:ext cx="1701527" cy="1204912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Нормативно-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правовое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обеспечение 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195774" y="5516563"/>
            <a:ext cx="1701528" cy="1187450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Финансовое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обеспечение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989117" y="5516568"/>
            <a:ext cx="1771855" cy="1150937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Кадровое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обеспечение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987582" y="5491163"/>
            <a:ext cx="1762087" cy="1123950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Материально-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Техническое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обеспечение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898135" y="5518155"/>
            <a:ext cx="1832414" cy="1096963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b="1">
                <a:solidFill>
                  <a:srgbClr val="000000"/>
                </a:solidFill>
                <a:latin typeface="Franklin Gothic Medium Cond" pitchFamily="32" charset="0"/>
              </a:rPr>
              <a:t>      Организационно-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 методическое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обеспечение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9994275" y="5462593"/>
            <a:ext cx="1861718" cy="115252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Психолого-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педагогическое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обеспечение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2102005" y="3933830"/>
            <a:ext cx="1887113" cy="1166813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000000"/>
                </a:solidFill>
                <a:latin typeface="Franklin Gothic Medium Cond" pitchFamily="32" charset="0"/>
              </a:rPr>
              <a:t>БПОО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7749666" y="3871918"/>
            <a:ext cx="1914462" cy="1290637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Franklin Gothic Medium Cond" pitchFamily="32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Franklin Gothic Medium Cond" pitchFamily="32" charset="0"/>
              </a:rPr>
              <a:t>РУМЦ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4973695" y="1052513"/>
            <a:ext cx="2924439" cy="1223962"/>
          </a:xfrm>
          <a:prstGeom prst="cube">
            <a:avLst>
              <a:gd name="adj" fmla="val 25000"/>
            </a:avLst>
          </a:prstGeom>
          <a:solidFill>
            <a:srgbClr val="5BBAF6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Franklin Gothic Medium Cond" pitchFamily="32" charset="0"/>
              </a:rPr>
              <a:t>Профессиональное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Franklin Gothic Medium Cond" pitchFamily="32" charset="0"/>
              </a:rPr>
              <a:t>инклюзивное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00"/>
                </a:solidFill>
                <a:latin typeface="Franklin Gothic Medium Cond" pitchFamily="32" charset="0"/>
              </a:rPr>
              <a:t>образование</a:t>
            </a: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4963928" y="3951293"/>
            <a:ext cx="1816786" cy="1195387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FFFFFF"/>
              </a:solidFill>
              <a:latin typeface="Franklin Gothic Medium Cond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Franklin Gothic Medium Cond" pitchFamily="32" charset="0"/>
              </a:rPr>
              <a:t>ПОО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1969162" y="2060575"/>
            <a:ext cx="1799204" cy="1296988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Социальные партнеры, работодатели 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8845601" y="1978025"/>
            <a:ext cx="1904695" cy="1258888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000000"/>
                </a:solidFill>
                <a:latin typeface="Franklin Gothic Medium Cond" pitchFamily="32" charset="0"/>
              </a:rPr>
              <a:t>Общественные организации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1">
              <a:solidFill>
                <a:srgbClr val="000000"/>
              </a:solidFill>
              <a:latin typeface="Franklin Gothic Medium Cond" pitchFamily="32" charset="0"/>
            </a:endParaRP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4016465" y="4132268"/>
            <a:ext cx="759925" cy="280987"/>
          </a:xfrm>
          <a:prstGeom prst="leftRightArrow">
            <a:avLst>
              <a:gd name="adj1" fmla="val 50000"/>
              <a:gd name="adj2" fmla="val 49887"/>
            </a:avLst>
          </a:prstGeom>
          <a:solidFill>
            <a:srgbClr val="00B8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6981927" y="4132268"/>
            <a:ext cx="672015" cy="307975"/>
          </a:xfrm>
          <a:prstGeom prst="leftRightArrow">
            <a:avLst>
              <a:gd name="adj1" fmla="val 50000"/>
              <a:gd name="adj2" fmla="val 49929"/>
            </a:avLst>
          </a:prstGeom>
          <a:solidFill>
            <a:srgbClr val="00B0F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049" y="3230568"/>
            <a:ext cx="713039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95" y="3279780"/>
            <a:ext cx="89276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3897299" y="2906718"/>
            <a:ext cx="4786156" cy="287337"/>
          </a:xfrm>
          <a:prstGeom prst="leftRightArrow">
            <a:avLst>
              <a:gd name="adj1" fmla="val 50000"/>
              <a:gd name="adj2" fmla="val 50133"/>
            </a:avLst>
          </a:prstGeom>
          <a:solidFill>
            <a:srgbClr val="00B0F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6007115" y="2363793"/>
            <a:ext cx="525500" cy="485775"/>
          </a:xfrm>
          <a:prstGeom prst="upArrow">
            <a:avLst>
              <a:gd name="adj1" fmla="val 50000"/>
              <a:gd name="adj2" fmla="val 49942"/>
            </a:avLst>
          </a:prstGeom>
          <a:solidFill>
            <a:srgbClr val="00B8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6186840" y="5146675"/>
            <a:ext cx="306704" cy="344488"/>
          </a:xfrm>
          <a:prstGeom prst="upArrow">
            <a:avLst>
              <a:gd name="adj1" fmla="val 50000"/>
              <a:gd name="adj2" fmla="val 50321"/>
            </a:avLst>
          </a:prstGeom>
          <a:solidFill>
            <a:srgbClr val="00B8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95" y="5172080"/>
            <a:ext cx="35163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757" y="5162555"/>
            <a:ext cx="35163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317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D5256F"/>
                </a:solidFill>
              </a:rPr>
              <a:t>Направления деятельности РУМЦ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34663" y="1387367"/>
            <a:ext cx="3941380" cy="5173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76046" y="1120789"/>
            <a:ext cx="6463861" cy="4699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149349" y="2581281"/>
            <a:ext cx="1914462" cy="1290637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Franklin Gothic Medium Cond" pitchFamily="32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Franklin Gothic Medium Cond" pitchFamily="32" charset="0"/>
              </a:rPr>
              <a:t>РУМЦ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7749666" y="3871918"/>
            <a:ext cx="1914462" cy="1290637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36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Franklin Gothic Medium Cond" pitchFamily="32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Franklin Gothic Medium Cond" pitchFamily="32" charset="0"/>
              </a:rPr>
              <a:t>РУМЦ</a:t>
            </a: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3897299" y="2906718"/>
            <a:ext cx="4786156" cy="287337"/>
          </a:xfrm>
          <a:prstGeom prst="leftRightArrow">
            <a:avLst>
              <a:gd name="adj1" fmla="val 50000"/>
              <a:gd name="adj2" fmla="val 50133"/>
            </a:avLst>
          </a:prstGeom>
          <a:solidFill>
            <a:srgbClr val="00B0F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Направления деятельности </a:t>
            </a:r>
            <a:r>
              <a:rPr lang="ru-RU" sz="3200" b="1" dirty="0" smtClean="0">
                <a:solidFill>
                  <a:srgbClr val="D5256F"/>
                </a:solidFill>
              </a:rPr>
              <a:t>РУМЦ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9354" y="1387367"/>
            <a:ext cx="4946649" cy="5173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ru-RU" sz="3200" b="1" dirty="0" err="1" smtClean="0">
                <a:solidFill>
                  <a:schemeClr val="tx1"/>
                </a:solidFill>
              </a:rPr>
              <a:t>учебно</a:t>
            </a:r>
            <a:r>
              <a:rPr lang="ru-RU" sz="3200" b="1" dirty="0" smtClean="0">
                <a:solidFill>
                  <a:schemeClr val="tx1"/>
                </a:solidFill>
              </a:rPr>
              <a:t>–методическое, консалтинговое </a:t>
            </a:r>
            <a:r>
              <a:rPr lang="ru-RU" sz="3200" b="1" dirty="0" smtClean="0">
                <a:solidFill>
                  <a:schemeClr val="tx1"/>
                </a:solidFill>
              </a:rPr>
              <a:t>и </a:t>
            </a:r>
            <a:r>
              <a:rPr lang="ru-RU" sz="3200" b="1" dirty="0" smtClean="0">
                <a:solidFill>
                  <a:schemeClr val="tx1"/>
                </a:solidFill>
              </a:rPr>
              <a:t>информационно-аналитическое сопровождение</a:t>
            </a:r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3" y="1628774"/>
            <a:ext cx="5040313" cy="4932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Методическое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Образовательное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Консалтинговое сопровождение</a:t>
            </a:r>
            <a:endParaRPr lang="ru-RU" sz="30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D5256F"/>
                </a:solidFill>
              </a:rPr>
              <a:t>Направления деятельности РУМЦ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5834" y="1387367"/>
            <a:ext cx="4740166" cy="5173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3200" b="1" dirty="0" smtClean="0">
                <a:solidFill>
                  <a:srgbClr val="D5256F"/>
                </a:solidFill>
              </a:rPr>
              <a:t>2 Отдел</a:t>
            </a:r>
            <a:r>
              <a:rPr lang="ru-RU" sz="32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Дистанционного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сопровождения</a:t>
            </a:r>
          </a:p>
          <a:p>
            <a:endParaRPr lang="ru-RU" sz="3200" b="1" dirty="0">
              <a:solidFill>
                <a:prstClr val="black"/>
              </a:solidFill>
            </a:endParaRPr>
          </a:p>
          <a:p>
            <a:r>
              <a:rPr lang="ru-RU" sz="3200" b="1" dirty="0" smtClean="0">
                <a:solidFill>
                  <a:srgbClr val="D5256F"/>
                </a:solidFill>
              </a:rPr>
              <a:t>Руководитель</a:t>
            </a:r>
          </a:p>
          <a:p>
            <a:r>
              <a:rPr lang="ru-RU" sz="3200" b="1" dirty="0" smtClean="0">
                <a:solidFill>
                  <a:prstClr val="black"/>
                </a:solidFill>
              </a:rPr>
              <a:t> Степаненко А.Е.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3" y="1387368"/>
            <a:ext cx="5040313" cy="4699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сетевое </a:t>
            </a:r>
            <a:r>
              <a:rPr lang="ru-RU" sz="3200" dirty="0">
                <a:solidFill>
                  <a:schemeClr val="tx1"/>
                </a:solidFill>
              </a:rPr>
              <a:t>взаимодействие с </a:t>
            </a:r>
            <a:r>
              <a:rPr lang="ru-RU" sz="3200" dirty="0" smtClean="0">
                <a:solidFill>
                  <a:schemeClr val="tx1"/>
                </a:solidFill>
              </a:rPr>
              <a:t>ПОО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обеспечение </a:t>
            </a:r>
            <a:r>
              <a:rPr lang="ru-RU" sz="3200" dirty="0">
                <a:solidFill>
                  <a:schemeClr val="tx1"/>
                </a:solidFill>
              </a:rPr>
              <a:t>коллективного доступа </a:t>
            </a:r>
            <a:r>
              <a:rPr lang="ru-RU" sz="3200" dirty="0" smtClean="0">
                <a:solidFill>
                  <a:schemeClr val="tx1"/>
                </a:solidFill>
              </a:rPr>
              <a:t>ресурсам Центра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разработка </a:t>
            </a:r>
            <a:r>
              <a:rPr lang="ru-RU" sz="3200" dirty="0">
                <a:solidFill>
                  <a:schemeClr val="tx1"/>
                </a:solidFill>
              </a:rPr>
              <a:t>и сопровождение онлайн-курсов</a:t>
            </a:r>
            <a:endParaRPr lang="ru-RU" sz="30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1" y="296870"/>
            <a:ext cx="7170058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D5256F"/>
                </a:solidFill>
              </a:rPr>
              <a:t>Направления деятельности РУМЦ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4663" y="1387367"/>
            <a:ext cx="3941380" cy="5173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3200" b="1" dirty="0" smtClean="0">
              <a:solidFill>
                <a:prstClr val="black"/>
              </a:solidFill>
            </a:endParaRPr>
          </a:p>
          <a:p>
            <a:r>
              <a:rPr lang="ru-RU" sz="3200" b="1" dirty="0" smtClean="0">
                <a:solidFill>
                  <a:srgbClr val="D5256F"/>
                </a:solidFill>
              </a:rPr>
              <a:t>3 Отдел</a:t>
            </a:r>
            <a:r>
              <a:rPr lang="ru-RU" sz="3200" b="1" dirty="0" smtClean="0">
                <a:solidFill>
                  <a:prstClr val="black"/>
                </a:solidFill>
              </a:rPr>
              <a:t> </a:t>
            </a:r>
          </a:p>
          <a:p>
            <a:r>
              <a:rPr lang="ru-RU" sz="3200" b="1" dirty="0" err="1">
                <a:solidFill>
                  <a:schemeClr val="tx1"/>
                </a:solidFill>
              </a:rPr>
              <a:t>психолого</a:t>
            </a:r>
            <a:r>
              <a:rPr lang="ru-RU" sz="3200" b="1" dirty="0">
                <a:solidFill>
                  <a:schemeClr val="tx1"/>
                </a:solidFill>
              </a:rPr>
              <a:t>–педагогического сопровождения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endParaRPr lang="ru-RU" sz="3200" b="1" dirty="0">
              <a:solidFill>
                <a:schemeClr val="tx1"/>
              </a:solidFill>
            </a:endParaRPr>
          </a:p>
          <a:p>
            <a:endParaRPr lang="ru-RU" sz="3200" b="1" dirty="0" smtClean="0">
              <a:solidFill>
                <a:srgbClr val="D5256F"/>
              </a:solidFill>
            </a:endParaRPr>
          </a:p>
          <a:p>
            <a:r>
              <a:rPr lang="ru-RU" sz="3200" b="1" dirty="0" smtClean="0">
                <a:solidFill>
                  <a:srgbClr val="D5256F"/>
                </a:solidFill>
              </a:rPr>
              <a:t>Руководитель</a:t>
            </a:r>
          </a:p>
          <a:p>
            <a:r>
              <a:rPr lang="ru-RU" sz="3200" b="1" dirty="0" smtClean="0">
                <a:solidFill>
                  <a:prstClr val="black"/>
                </a:solidFill>
              </a:rPr>
              <a:t> Лебедева Е.А.</a:t>
            </a:r>
            <a:endParaRPr lang="ru-RU" sz="300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76046" y="1120789"/>
            <a:ext cx="6463861" cy="4699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0000"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</a:rPr>
              <a:t>межведомственное </a:t>
            </a:r>
            <a:r>
              <a:rPr lang="ru-RU" sz="3200" dirty="0" smtClean="0">
                <a:solidFill>
                  <a:schemeClr val="tx1"/>
                </a:solidFill>
              </a:rPr>
              <a:t>взаимодействие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трудоустройство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профориентация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мониторинг </a:t>
            </a:r>
            <a:r>
              <a:rPr lang="ru-RU" sz="3200" dirty="0">
                <a:solidFill>
                  <a:schemeClr val="tx1"/>
                </a:solidFill>
              </a:rPr>
              <a:t>потребностей инвалидов и лиц с ОВЗ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разработка </a:t>
            </a:r>
            <a:r>
              <a:rPr lang="ru-RU" sz="3200" dirty="0">
                <a:solidFill>
                  <a:schemeClr val="tx1"/>
                </a:solidFill>
              </a:rPr>
              <a:t>психолого-педагогических методических </a:t>
            </a:r>
            <a:r>
              <a:rPr lang="ru-RU" sz="3200" dirty="0" smtClean="0">
                <a:solidFill>
                  <a:schemeClr val="tx1"/>
                </a:solidFill>
              </a:rPr>
              <a:t>рекомендаций</a:t>
            </a:r>
            <a:endParaRPr lang="ru-RU" sz="30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880538" y="-961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72" t="37337" r="30068" b="4838"/>
            <a:stretch/>
          </p:blipFill>
          <p:spPr>
            <a:xfrm>
              <a:off x="0" y="0"/>
              <a:ext cx="2298700" cy="3073401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50"/>
            <a:stretch/>
          </p:blipFill>
          <p:spPr>
            <a:xfrm flipH="1">
              <a:off x="8256000" y="4844852"/>
              <a:ext cx="3936000" cy="201314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2510974" y="296870"/>
            <a:ext cx="8787506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КТЭК    2018-2019 </a:t>
            </a:r>
            <a:r>
              <a:rPr lang="ru-RU" sz="3200" b="1" dirty="0" err="1" smtClean="0">
                <a:solidFill>
                  <a:srgbClr val="D5256F"/>
                </a:solidFill>
              </a:rPr>
              <a:t>уч.год</a:t>
            </a:r>
            <a:endParaRPr lang="ru-RU" sz="3200" b="1" dirty="0" smtClean="0">
              <a:solidFill>
                <a:srgbClr val="D5256F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D5256F"/>
                </a:solidFill>
              </a:rPr>
              <a:t>Студенты с инвалидностью и ОВЗ</a:t>
            </a:r>
            <a:endParaRPr lang="ru-RU" sz="3200" b="1" dirty="0">
              <a:solidFill>
                <a:srgbClr val="D5256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1566" y="1268418"/>
            <a:ext cx="5570409" cy="3871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3538" indent="-363538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b="1" dirty="0">
                <a:solidFill>
                  <a:schemeClr val="tx1"/>
                </a:solidFill>
              </a:rPr>
              <a:t>Инвалиды по зрению – 3 чел.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b="1" dirty="0">
                <a:solidFill>
                  <a:schemeClr val="tx1"/>
                </a:solidFill>
              </a:rPr>
              <a:t>Инвалиды по слуху - 3 чел.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b="1" dirty="0">
                <a:solidFill>
                  <a:schemeClr val="tx1"/>
                </a:solidFill>
              </a:rPr>
              <a:t>Инвалиды по ОДА - 1 </a:t>
            </a:r>
            <a:r>
              <a:rPr lang="ru-RU" sz="2800" b="1" dirty="0" smtClean="0">
                <a:solidFill>
                  <a:schemeClr val="tx1"/>
                </a:solidFill>
              </a:rPr>
              <a:t>чел.</a:t>
            </a:r>
            <a:endParaRPr lang="ru-RU" sz="2800" b="1" dirty="0">
              <a:solidFill>
                <a:schemeClr val="tx1"/>
              </a:solidFill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1"/>
                </a:solidFill>
              </a:rPr>
              <a:t>Лица </a:t>
            </a:r>
            <a:r>
              <a:rPr lang="ru-RU" sz="2800" b="1" dirty="0">
                <a:solidFill>
                  <a:schemeClr val="tx1"/>
                </a:solidFill>
              </a:rPr>
              <a:t>с ОВЗ по ОДА - 1 </a:t>
            </a:r>
            <a:r>
              <a:rPr lang="ru-RU" sz="2800" b="1" dirty="0" smtClean="0">
                <a:solidFill>
                  <a:schemeClr val="tx1"/>
                </a:solidFill>
              </a:rPr>
              <a:t>чел.</a:t>
            </a:r>
            <a:endParaRPr lang="ru-RU" sz="2800" b="1" dirty="0">
              <a:solidFill>
                <a:schemeClr val="tx1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1"/>
                </a:solidFill>
              </a:rPr>
              <a:t>Лица </a:t>
            </a:r>
            <a:r>
              <a:rPr lang="ru-RU" sz="2800" b="1" dirty="0">
                <a:solidFill>
                  <a:schemeClr val="tx1"/>
                </a:solidFill>
              </a:rPr>
              <a:t>с ОВЗ по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     общим заболеваниями – 4 чел.</a:t>
            </a:r>
            <a:r>
              <a:rPr lang="ru-RU" sz="2800" b="1" dirty="0" smtClean="0"/>
              <a:t>- </a:t>
            </a:r>
            <a:r>
              <a:rPr lang="ru-RU" sz="2000" b="1" dirty="0"/>
              <a:t>4 </a:t>
            </a:r>
            <a:r>
              <a:rPr lang="ru-RU" sz="2000" b="1" dirty="0" smtClean="0"/>
              <a:t>чел.</a:t>
            </a:r>
            <a:endParaRPr lang="ru-RU" sz="2000" b="1" dirty="0">
              <a:solidFill>
                <a:schemeClr val="tx1"/>
              </a:solidFill>
            </a:endParaRPr>
          </a:p>
          <a:p>
            <a:pPr lvl="0"/>
            <a:endParaRPr lang="ru-RU" sz="24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Направление «Питание»  - 8 чел.</a:t>
            </a:r>
          </a:p>
          <a:p>
            <a:pPr lvl="4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39069" y="5600708"/>
            <a:ext cx="1052933" cy="971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1944" y="2328362"/>
            <a:ext cx="3894083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D5256F"/>
                </a:solidFill>
                <a:ea typeface="Calibri"/>
                <a:cs typeface="Times New Roman"/>
              </a:rPr>
              <a:t>Итого 13 студентов: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+mj-lt"/>
                <a:ea typeface="Calibri"/>
                <a:cs typeface="Times New Roman"/>
              </a:rPr>
              <a:t>-</a:t>
            </a:r>
            <a:r>
              <a:rPr lang="ru-RU" sz="2800" b="1" dirty="0" smtClean="0">
                <a:ea typeface="Calibri"/>
                <a:cs typeface="Times New Roman"/>
              </a:rPr>
              <a:t>очное</a:t>
            </a:r>
            <a:r>
              <a:rPr lang="ru-RU" sz="2800" b="1" dirty="0">
                <a:ea typeface="Calibri"/>
                <a:cs typeface="Times New Roman"/>
              </a:rPr>
              <a:t>: </a:t>
            </a:r>
            <a:r>
              <a:rPr lang="ru-RU" sz="2800" b="1" dirty="0" smtClean="0">
                <a:ea typeface="Calibri"/>
                <a:cs typeface="Times New Roman"/>
              </a:rPr>
              <a:t>11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-коммерческое</a:t>
            </a:r>
            <a:r>
              <a:rPr lang="ru-RU" sz="2800" b="1" dirty="0">
                <a:ea typeface="Calibri"/>
                <a:cs typeface="Times New Roman"/>
              </a:rPr>
              <a:t>: </a:t>
            </a:r>
            <a:r>
              <a:rPr lang="ru-RU" sz="2800" b="1" dirty="0" smtClean="0">
                <a:ea typeface="Calibri"/>
                <a:cs typeface="Times New Roman"/>
              </a:rPr>
              <a:t>1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-заочное</a:t>
            </a:r>
            <a:r>
              <a:rPr lang="ru-RU" sz="2800" b="1" dirty="0">
                <a:ea typeface="Calibri"/>
                <a:cs typeface="Times New Roman"/>
              </a:rPr>
              <a:t>: </a:t>
            </a:r>
            <a:r>
              <a:rPr lang="ru-RU" sz="2800" b="1" dirty="0" smtClean="0">
                <a:ea typeface="Calibri"/>
                <a:cs typeface="Times New Roman"/>
              </a:rPr>
              <a:t>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C93CD8"/>
                </a:solidFill>
                <a:ea typeface="Calibri"/>
                <a:cs typeface="Times New Roman"/>
              </a:rPr>
              <a:t>1 курс: 6 чел.</a:t>
            </a:r>
            <a:endParaRPr lang="ru-RU" sz="2800" dirty="0">
              <a:solidFill>
                <a:srgbClr val="C93CD8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17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50"/>
          <a:stretch/>
        </p:blipFill>
        <p:spPr>
          <a:xfrm rot="10800000">
            <a:off x="6034070" y="0"/>
            <a:ext cx="6157930" cy="314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66803" y="558800"/>
            <a:ext cx="5765799" cy="57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800" b="1" dirty="0" smtClean="0">
                <a:solidFill>
                  <a:prstClr val="black"/>
                </a:solidFill>
              </a:rPr>
              <a:t>Основные результаты за 2018-2020 учебный год</a:t>
            </a:r>
            <a:endParaRPr lang="ru-RU" sz="38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2599" y="4864100"/>
            <a:ext cx="5217438" cy="146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ru-RU" sz="2400" b="1" dirty="0" smtClean="0">
              <a:solidFill>
                <a:srgbClr val="00B7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1126</Words>
  <Application>Microsoft Office PowerPoint</Application>
  <PresentationFormat>Произвольный</PresentationFormat>
  <Paragraphs>293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Департамент образования и науки Костромской области ОГБПОУ «Костромской торгово-экономический  колледж»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Maxim Khokhlov</dc:creator>
  <cp:lastModifiedBy>румц</cp:lastModifiedBy>
  <cp:revision>106</cp:revision>
  <dcterms:created xsi:type="dcterms:W3CDTF">2019-06-17T10:02:33Z</dcterms:created>
  <dcterms:modified xsi:type="dcterms:W3CDTF">2019-12-09T17:11:43Z</dcterms:modified>
</cp:coreProperties>
</file>